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wdp" ContentType="image/vnd.ms-photo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9" r:id="rId5"/>
    <p:sldMasterId id="2147483706" r:id="rId6"/>
    <p:sldMasterId id="2147483718" r:id="rId7"/>
    <p:sldMasterId id="2147483730" r:id="rId8"/>
    <p:sldMasterId id="2147483742" r:id="rId9"/>
    <p:sldMasterId id="2147483755" r:id="rId10"/>
    <p:sldMasterId id="2147483769" r:id="rId11"/>
    <p:sldMasterId id="2147483781" r:id="rId12"/>
  </p:sldMasterIdLst>
  <p:notesMasterIdLst>
    <p:notesMasterId r:id="rId18"/>
  </p:notesMasterIdLst>
  <p:sldIdLst>
    <p:sldId id="256" r:id="rId13"/>
    <p:sldId id="941" r:id="rId14"/>
    <p:sldId id="949" r:id="rId15"/>
    <p:sldId id="419" r:id="rId16"/>
    <p:sldId id="290" r:id="rId17"/>
    <p:sldId id="950" r:id="rId19"/>
    <p:sldId id="954" r:id="rId20"/>
    <p:sldId id="271" r:id="rId21"/>
    <p:sldId id="286" r:id="rId22"/>
    <p:sldId id="943" r:id="rId23"/>
    <p:sldId id="902" r:id="rId24"/>
    <p:sldId id="944" r:id="rId25"/>
    <p:sldId id="928" r:id="rId26"/>
    <p:sldId id="937" r:id="rId27"/>
    <p:sldId id="945" r:id="rId28"/>
    <p:sldId id="276" r:id="rId29"/>
    <p:sldId id="948" r:id="rId30"/>
    <p:sldId id="509" r:id="rId31"/>
    <p:sldId id="947" r:id="rId32"/>
    <p:sldId id="292" r:id="rId33"/>
    <p:sldId id="936" r:id="rId34"/>
    <p:sldId id="470" r:id="rId35"/>
    <p:sldId id="502" r:id="rId36"/>
    <p:sldId id="499" r:id="rId37"/>
    <p:sldId id="500" r:id="rId38"/>
    <p:sldId id="498" r:id="rId39"/>
    <p:sldId id="501" r:id="rId40"/>
    <p:sldId id="942" r:id="rId41"/>
    <p:sldId id="497" r:id="rId42"/>
    <p:sldId id="289" r:id="rId43"/>
    <p:sldId id="291" r:id="rId44"/>
    <p:sldId id="490" r:id="rId45"/>
    <p:sldId id="333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04AE-D5C9-41F3-8FF2-C46CAA8F6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990D-CDAB-4DAC-AFAE-687160C4E4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D86614-50A5-4E82-AE27-40EBA5BECEC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4E6F60-CE3D-44C4-892D-680D19CDB0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45DD0B-9733-48EE-831E-21F542787C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E8FE9A-118E-424C-9B0A-12AFE265F6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83D19-D49F-4C45-B535-EFCC72F159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50CAC-2D72-4DF4-88F8-7A0160B5460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AA8FAA-2A46-4840-A8F9-B3820A20C8E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FFE79-0CF5-4B34-99E7-BF69EAD317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F4AAC5-92E6-4596-992B-44C8398828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466F8-F671-4F34-AD52-0BC3414B80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8BD073-FFF3-45BE-8D13-77BE249F828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A9FDE-8BF9-40A4-A425-E0CAF8C235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A99DF4-D62D-497D-B655-EBAF0BCF14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57D0D-159B-40EA-8B91-95348D2D38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45CA6-BE79-4199-9A10-3487B949B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14"/>
          <p:cNvSpPr/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0" name="Freeform 18"/>
          <p:cNvSpPr/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1" name="Freeform 22"/>
          <p:cNvSpPr/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2" name="Freeform 26"/>
          <p:cNvSpPr/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A3D882-3D51-4DD7-8089-79E6D6DA13C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76666-025B-455F-8EE5-2B6EE04ACC2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981C3A-27D8-4DAB-A997-D01446C5A2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3ABD92-64EC-45A9-8F4F-FC2E64D85DA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28E0C-A29B-4F22-AAF4-6A36111711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1D2CC-AC12-49D5-8B27-7375A2A37F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ED1CBE-BB51-4DD2-89DD-026E689D6A6E}" type="slidenum">
              <a:rPr lang="en-US" altLang="zh-CN"/>
            </a:fld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D46461-3CC4-4857-A76D-576AF6832A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8DAE99-15EC-4B05-8E0B-FFF978B92BC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CEAE0D-1A6E-459D-B5A5-A2733870A8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E97C2C-2A65-431E-93B0-A4E3A648AE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F9C2A5-232D-4804-94EC-35D61BEEF35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13F008-1A05-4C60-B4DD-6115368CB9C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71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46" y="0"/>
            <a:ext cx="1213045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F496C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</a:t>
            </a:r>
            <a:endParaRPr kumimoji="0" lang="en-US" sz="8000" b="0" i="0" u="none" strike="noStrike" kern="1200" cap="none" spc="0" normalizeH="0" baseline="0" noProof="0" dirty="0">
              <a:ln w="3175" cmpd="sng">
                <a:noFill/>
              </a:ln>
              <a:solidFill>
                <a:srgbClr val="F496C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F496C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</a:t>
            </a:r>
            <a:endParaRPr kumimoji="0" lang="en-US" sz="8000" b="0" i="0" u="none" strike="noStrike" kern="1200" cap="none" spc="0" normalizeH="0" baseline="0" noProof="0" dirty="0">
              <a:ln w="3175" cmpd="sng">
                <a:noFill/>
              </a:ln>
              <a:solidFill>
                <a:srgbClr val="F496C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F496C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</a:t>
            </a:r>
            <a:endParaRPr kumimoji="0" lang="en-US" sz="8000" b="0" i="0" u="none" strike="noStrike" kern="1200" cap="none" spc="0" normalizeH="0" baseline="0" noProof="0" dirty="0">
              <a:ln w="3175" cmpd="sng">
                <a:noFill/>
              </a:ln>
              <a:solidFill>
                <a:srgbClr val="F496C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F496C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”</a:t>
            </a:r>
            <a:endParaRPr kumimoji="0" lang="en-US" sz="8000" b="0" i="0" u="none" strike="noStrike" kern="1200" cap="none" spc="0" normalizeH="0" baseline="0" noProof="0" dirty="0">
              <a:ln w="3175" cmpd="sng">
                <a:noFill/>
              </a:ln>
              <a:solidFill>
                <a:srgbClr val="F496C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71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46" y="0"/>
            <a:ext cx="1213045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2049"/>
          <p:cNvGrpSpPr/>
          <p:nvPr/>
        </p:nvGrpSpPr>
        <p:grpSpPr>
          <a:xfrm>
            <a:off x="1" y="2438401"/>
            <a:ext cx="12012084" cy="1052513"/>
            <a:chOff x="0" y="0"/>
            <a:chExt cx="5675" cy="663"/>
          </a:xfrm>
        </p:grpSpPr>
        <p:grpSp>
          <p:nvGrpSpPr>
            <p:cNvPr id="2051" name="组合 2050"/>
            <p:cNvGrpSpPr/>
            <p:nvPr/>
          </p:nvGrpSpPr>
          <p:grpSpPr>
            <a:xfrm>
              <a:off x="183" y="68"/>
              <a:ext cx="448" cy="299"/>
              <a:chOff x="0" y="0"/>
              <a:chExt cx="624" cy="432"/>
            </a:xfrm>
          </p:grpSpPr>
          <p:sp>
            <p:nvSpPr>
              <p:cNvPr id="2052" name="矩形 2051"/>
              <p:cNvSpPr/>
              <p:nvPr/>
            </p:nvSpPr>
            <p:spPr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2053" name="矩形 2052"/>
              <p:cNvSpPr/>
              <p:nvPr/>
            </p:nvSpPr>
            <p:spPr>
              <a:xfrm>
                <a:off x="336" y="0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2054" name="组合 2053"/>
            <p:cNvGrpSpPr/>
            <p:nvPr/>
          </p:nvGrpSpPr>
          <p:grpSpPr>
            <a:xfrm>
              <a:off x="261" y="334"/>
              <a:ext cx="465" cy="299"/>
              <a:chOff x="0" y="0"/>
              <a:chExt cx="672" cy="432"/>
            </a:xfrm>
          </p:grpSpPr>
          <p:sp>
            <p:nvSpPr>
              <p:cNvPr id="2055" name="矩形 2054"/>
              <p:cNvSpPr/>
              <p:nvPr/>
            </p:nvSpPr>
            <p:spPr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2056" name="矩形 2055"/>
              <p:cNvSpPr/>
              <p:nvPr/>
            </p:nvSpPr>
            <p:spPr>
              <a:xfrm>
                <a:off x="336" y="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2057" name="矩形 2056"/>
            <p:cNvSpPr/>
            <p:nvPr/>
          </p:nvSpPr>
          <p:spPr>
            <a:xfrm>
              <a:off x="0" y="288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58" name="矩形 2057"/>
            <p:cNvSpPr/>
            <p:nvPr/>
          </p:nvSpPr>
          <p:spPr>
            <a:xfrm>
              <a:off x="400" y="0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59" name="矩形 2058"/>
            <p:cNvSpPr/>
            <p:nvPr/>
          </p:nvSpPr>
          <p:spPr>
            <a:xfrm flipV="1">
              <a:off x="199" y="518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2060" name="标题 2059"/>
          <p:cNvSpPr>
            <a:spLocks noGrp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61" name="副标题 2060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62" name="日期占位符 2061"/>
          <p:cNvSpPr>
            <a:spLocks noGrp="1"/>
          </p:cNvSpPr>
          <p:nvPr>
            <p:ph type="dt" sz="half" idx="2"/>
          </p:nvPr>
        </p:nvSpPr>
        <p:spPr>
          <a:xfrm>
            <a:off x="13208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400">
                <a:solidFill>
                  <a:schemeClr val="bg2"/>
                </a:solidFill>
                <a:latin typeface="Tahoma" panose="020B0604030504040204" pitchFamily="2" charset="0"/>
              </a:defRPr>
            </a:lvl1pPr>
          </a:lstStyle>
          <a:p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2063" name="页脚占位符 2062"/>
          <p:cNvSpPr>
            <a:spLocks noGrp="1"/>
          </p:cNvSpPr>
          <p:nvPr>
            <p:ph type="ftr" sz="quarter" idx="3"/>
          </p:nvPr>
        </p:nvSpPr>
        <p:spPr>
          <a:xfrm>
            <a:off x="45720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2064" name="灯片编号占位符 2063"/>
          <p:cNvSpPr>
            <a:spLocks noGrp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2" charset="0"/>
              </a:defRPr>
            </a:lvl1pPr>
          </a:lstStyle>
          <a:p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77968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62149" y="2017713"/>
            <a:ext cx="5077968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09" y="-131975"/>
            <a:ext cx="1731488" cy="1230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38735" y="617539"/>
            <a:ext cx="2601384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34585" y="617539"/>
            <a:ext cx="7653345" cy="5514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4097"/>
          <p:cNvGrpSpPr/>
          <p:nvPr/>
        </p:nvGrpSpPr>
        <p:grpSpPr>
          <a:xfrm>
            <a:off x="1" y="2438401"/>
            <a:ext cx="12012084" cy="1052513"/>
            <a:chOff x="0" y="0"/>
            <a:chExt cx="5675" cy="663"/>
          </a:xfrm>
        </p:grpSpPr>
        <p:grpSp>
          <p:nvGrpSpPr>
            <p:cNvPr id="4099" name="组合 4098"/>
            <p:cNvGrpSpPr/>
            <p:nvPr/>
          </p:nvGrpSpPr>
          <p:grpSpPr>
            <a:xfrm>
              <a:off x="183" y="68"/>
              <a:ext cx="448" cy="299"/>
              <a:chOff x="0" y="0"/>
              <a:chExt cx="624" cy="432"/>
            </a:xfrm>
          </p:grpSpPr>
          <p:sp>
            <p:nvSpPr>
              <p:cNvPr id="4100" name="矩形 4099"/>
              <p:cNvSpPr/>
              <p:nvPr/>
            </p:nvSpPr>
            <p:spPr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4101" name="矩形 4100"/>
              <p:cNvSpPr/>
              <p:nvPr/>
            </p:nvSpPr>
            <p:spPr>
              <a:xfrm>
                <a:off x="336" y="0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02" name="组合 4101"/>
            <p:cNvGrpSpPr/>
            <p:nvPr/>
          </p:nvGrpSpPr>
          <p:grpSpPr>
            <a:xfrm>
              <a:off x="261" y="334"/>
              <a:ext cx="465" cy="299"/>
              <a:chOff x="0" y="0"/>
              <a:chExt cx="672" cy="432"/>
            </a:xfrm>
          </p:grpSpPr>
          <p:sp>
            <p:nvSpPr>
              <p:cNvPr id="4103" name="矩形 4102"/>
              <p:cNvSpPr/>
              <p:nvPr/>
            </p:nvSpPr>
            <p:spPr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4104" name="矩形 4103"/>
              <p:cNvSpPr/>
              <p:nvPr/>
            </p:nvSpPr>
            <p:spPr>
              <a:xfrm>
                <a:off x="336" y="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105" name="矩形 4104"/>
            <p:cNvSpPr/>
            <p:nvPr/>
          </p:nvSpPr>
          <p:spPr>
            <a:xfrm>
              <a:off x="0" y="288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06" name="矩形 4105"/>
            <p:cNvSpPr/>
            <p:nvPr/>
          </p:nvSpPr>
          <p:spPr>
            <a:xfrm>
              <a:off x="400" y="0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07" name="矩形 4106"/>
            <p:cNvSpPr/>
            <p:nvPr/>
          </p:nvSpPr>
          <p:spPr>
            <a:xfrm flipV="1">
              <a:off x="199" y="518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108" name="标题 4107"/>
          <p:cNvSpPr>
            <a:spLocks noGrp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109" name="副标题 4108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110" name="日期占位符 4109"/>
          <p:cNvSpPr>
            <a:spLocks noGrp="1"/>
          </p:cNvSpPr>
          <p:nvPr>
            <p:ph type="dt" sz="half" idx="2"/>
          </p:nvPr>
        </p:nvSpPr>
        <p:spPr>
          <a:xfrm>
            <a:off x="13208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400">
                <a:solidFill>
                  <a:schemeClr val="bg2"/>
                </a:solidFill>
                <a:latin typeface="Tahoma" panose="020B0604030504040204" pitchFamily="2" charset="0"/>
              </a:defRPr>
            </a:lvl1pPr>
          </a:lstStyle>
          <a:p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4111" name="页脚占位符 4110"/>
          <p:cNvSpPr>
            <a:spLocks noGrp="1"/>
          </p:cNvSpPr>
          <p:nvPr>
            <p:ph type="ftr" sz="quarter" idx="3"/>
          </p:nvPr>
        </p:nvSpPr>
        <p:spPr>
          <a:xfrm>
            <a:off x="45720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112" name="灯片编号占位符 4111"/>
          <p:cNvSpPr>
            <a:spLocks noGrp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2" charset="0"/>
              </a:defRPr>
            </a:lvl1pPr>
          </a:lstStyle>
          <a:p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77968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62149" y="2017713"/>
            <a:ext cx="5077968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38735" y="617539"/>
            <a:ext cx="2601384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34585" y="617539"/>
            <a:ext cx="7653345" cy="5514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14"/>
          <p:cNvSpPr/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0" name="Freeform 18"/>
          <p:cNvSpPr/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1" name="Freeform 22"/>
          <p:cNvSpPr/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2" name="Freeform 26"/>
          <p:cNvSpPr/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8813"/>
            <a:ext cx="12192000" cy="5865812"/>
          </a:xfrm>
          <a:prstGeom prst="rect">
            <a:avLst/>
          </a:prstGeom>
          <a:solidFill>
            <a:srgbClr val="E6F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3" name="矩形 2"/>
          <p:cNvSpPr/>
          <p:nvPr userDrawn="1"/>
        </p:nvSpPr>
        <p:spPr>
          <a:xfrm>
            <a:off x="0" y="6524626"/>
            <a:ext cx="12192000" cy="333375"/>
          </a:xfrm>
          <a:prstGeom prst="rect">
            <a:avLst/>
          </a:prstGeom>
          <a:solidFill>
            <a:srgbClr val="2F5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658814"/>
            <a:ext cx="12192000" cy="53975"/>
          </a:xfrm>
          <a:prstGeom prst="rect">
            <a:avLst/>
          </a:prstGeom>
          <a:solidFill>
            <a:srgbClr val="61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5" name="KSO_Shape"/>
          <p:cNvSpPr/>
          <p:nvPr userDrawn="1"/>
        </p:nvSpPr>
        <p:spPr>
          <a:xfrm>
            <a:off x="7657638" y="235400"/>
            <a:ext cx="1462021" cy="430442"/>
          </a:xfrm>
          <a:prstGeom prst="round2SameRect">
            <a:avLst>
              <a:gd name="adj1" fmla="val 27475"/>
              <a:gd name="adj2" fmla="val 0"/>
            </a:avLst>
          </a:prstGeom>
          <a:solidFill>
            <a:srgbClr val="0099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考点大观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KSO_Shape">
            <a:hlinkClick r:id="" action="ppaction://noaction"/>
          </p:cNvPr>
          <p:cNvSpPr/>
          <p:nvPr userDrawn="1"/>
        </p:nvSpPr>
        <p:spPr>
          <a:xfrm>
            <a:off x="9193808" y="235400"/>
            <a:ext cx="1462021" cy="430442"/>
          </a:xfrm>
          <a:prstGeom prst="round2SameRect">
            <a:avLst>
              <a:gd name="adj1" fmla="val 27475"/>
              <a:gd name="adj2" fmla="val 0"/>
            </a:avLst>
          </a:prstGeom>
          <a:solidFill>
            <a:srgbClr val="CBCDC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易错辨析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KSO_Shape">
            <a:hlinkClick r:id="" action="ppaction://noaction"/>
          </p:cNvPr>
          <p:cNvSpPr/>
          <p:nvPr userDrawn="1"/>
        </p:nvSpPr>
        <p:spPr>
          <a:xfrm>
            <a:off x="10729979" y="235400"/>
            <a:ext cx="1462021" cy="430442"/>
          </a:xfrm>
          <a:prstGeom prst="round2SameRect">
            <a:avLst>
              <a:gd name="adj1" fmla="val 27475"/>
              <a:gd name="adj2" fmla="val 0"/>
            </a:avLst>
          </a:prstGeom>
          <a:solidFill>
            <a:srgbClr val="CBCDC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通关训练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6678084" y="258763"/>
            <a:ext cx="694267" cy="330200"/>
          </a:xfrm>
          <a:custGeom>
            <a:avLst/>
            <a:gdLst>
              <a:gd name="T0" fmla="*/ 2147483646 w 2758"/>
              <a:gd name="T1" fmla="*/ 2147483646 h 1666"/>
              <a:gd name="T2" fmla="*/ 2147483646 w 2758"/>
              <a:gd name="T3" fmla="*/ 2147483646 h 1666"/>
              <a:gd name="T4" fmla="*/ 2147483646 w 2758"/>
              <a:gd name="T5" fmla="*/ 2147483646 h 1666"/>
              <a:gd name="T6" fmla="*/ 2147483646 w 2758"/>
              <a:gd name="T7" fmla="*/ 2147483646 h 1666"/>
              <a:gd name="T8" fmla="*/ 2147483646 w 2758"/>
              <a:gd name="T9" fmla="*/ 2147483646 h 1666"/>
              <a:gd name="T10" fmla="*/ 2147483646 w 2758"/>
              <a:gd name="T11" fmla="*/ 2147483646 h 1666"/>
              <a:gd name="T12" fmla="*/ 2147483646 w 2758"/>
              <a:gd name="T13" fmla="*/ 2147483646 h 1666"/>
              <a:gd name="T14" fmla="*/ 2147483646 w 2758"/>
              <a:gd name="T15" fmla="*/ 2147483646 h 1666"/>
              <a:gd name="T16" fmla="*/ 2147483646 w 2758"/>
              <a:gd name="T17" fmla="*/ 2147483646 h 1666"/>
              <a:gd name="T18" fmla="*/ 2147483646 w 2758"/>
              <a:gd name="T19" fmla="*/ 2147483646 h 1666"/>
              <a:gd name="T20" fmla="*/ 2147483646 w 2758"/>
              <a:gd name="T21" fmla="*/ 2147483646 h 1666"/>
              <a:gd name="T22" fmla="*/ 2147483646 w 2758"/>
              <a:gd name="T23" fmla="*/ 2147483646 h 1666"/>
              <a:gd name="T24" fmla="*/ 2147483646 w 2758"/>
              <a:gd name="T25" fmla="*/ 2147483646 h 1666"/>
              <a:gd name="T26" fmla="*/ 2147483646 w 2758"/>
              <a:gd name="T27" fmla="*/ 2147483646 h 1666"/>
              <a:gd name="T28" fmla="*/ 2147483646 w 2758"/>
              <a:gd name="T29" fmla="*/ 2147483646 h 1666"/>
              <a:gd name="T30" fmla="*/ 2147483646 w 2758"/>
              <a:gd name="T31" fmla="*/ 2147483646 h 1666"/>
              <a:gd name="T32" fmla="*/ 2147483646 w 2758"/>
              <a:gd name="T33" fmla="*/ 2147483646 h 1666"/>
              <a:gd name="T34" fmla="*/ 2147483646 w 2758"/>
              <a:gd name="T35" fmla="*/ 2147483646 h 1666"/>
              <a:gd name="T36" fmla="*/ 2147483646 w 2758"/>
              <a:gd name="T37" fmla="*/ 2147483646 h 1666"/>
              <a:gd name="T38" fmla="*/ 2147483646 w 2758"/>
              <a:gd name="T39" fmla="*/ 2147483646 h 1666"/>
              <a:gd name="T40" fmla="*/ 2147483646 w 2758"/>
              <a:gd name="T41" fmla="*/ 2147483646 h 1666"/>
              <a:gd name="T42" fmla="*/ 2147483646 w 2758"/>
              <a:gd name="T43" fmla="*/ 2147483646 h 1666"/>
              <a:gd name="T44" fmla="*/ 2147483646 w 2758"/>
              <a:gd name="T45" fmla="*/ 2147483646 h 1666"/>
              <a:gd name="T46" fmla="*/ 2147483646 w 2758"/>
              <a:gd name="T47" fmla="*/ 2147483646 h 1666"/>
              <a:gd name="T48" fmla="*/ 2147483646 w 2758"/>
              <a:gd name="T49" fmla="*/ 2147483646 h 1666"/>
              <a:gd name="T50" fmla="*/ 2147483646 w 2758"/>
              <a:gd name="T51" fmla="*/ 2147483646 h 1666"/>
              <a:gd name="T52" fmla="*/ 2147483646 w 2758"/>
              <a:gd name="T53" fmla="*/ 2147483646 h 1666"/>
              <a:gd name="T54" fmla="*/ 2147483646 w 2758"/>
              <a:gd name="T55" fmla="*/ 2147483646 h 1666"/>
              <a:gd name="T56" fmla="*/ 2147483646 w 2758"/>
              <a:gd name="T57" fmla="*/ 2147483646 h 1666"/>
              <a:gd name="T58" fmla="*/ 2147483646 w 2758"/>
              <a:gd name="T59" fmla="*/ 2147483646 h 1666"/>
              <a:gd name="T60" fmla="*/ 2147483646 w 2758"/>
              <a:gd name="T61" fmla="*/ 2147483646 h 1666"/>
              <a:gd name="T62" fmla="*/ 2147483646 w 2758"/>
              <a:gd name="T63" fmla="*/ 2147483646 h 1666"/>
              <a:gd name="T64" fmla="*/ 2147483646 w 2758"/>
              <a:gd name="T65" fmla="*/ 2147483646 h 1666"/>
              <a:gd name="T66" fmla="*/ 2147483646 w 2758"/>
              <a:gd name="T67" fmla="*/ 2147483646 h 1666"/>
              <a:gd name="T68" fmla="*/ 2147483646 w 2758"/>
              <a:gd name="T69" fmla="*/ 2147483646 h 1666"/>
              <a:gd name="T70" fmla="*/ 2147483646 w 2758"/>
              <a:gd name="T71" fmla="*/ 2147483646 h 1666"/>
              <a:gd name="T72" fmla="*/ 2147483646 w 2758"/>
              <a:gd name="T73" fmla="*/ 2147483646 h 1666"/>
              <a:gd name="T74" fmla="*/ 2147483646 w 2758"/>
              <a:gd name="T75" fmla="*/ 2147483646 h 1666"/>
              <a:gd name="T76" fmla="*/ 2147483646 w 2758"/>
              <a:gd name="T77" fmla="*/ 2147483646 h 1666"/>
              <a:gd name="T78" fmla="*/ 2147483646 w 2758"/>
              <a:gd name="T79" fmla="*/ 2147483646 h 1666"/>
              <a:gd name="T80" fmla="*/ 2147483646 w 2758"/>
              <a:gd name="T81" fmla="*/ 2147483646 h 1666"/>
              <a:gd name="T82" fmla="*/ 2147483646 w 2758"/>
              <a:gd name="T83" fmla="*/ 2147483646 h 1666"/>
              <a:gd name="T84" fmla="*/ 2147483646 w 2758"/>
              <a:gd name="T85" fmla="*/ 2147483646 h 1666"/>
              <a:gd name="T86" fmla="*/ 2147483646 w 2758"/>
              <a:gd name="T87" fmla="*/ 2147483646 h 1666"/>
              <a:gd name="T88" fmla="*/ 2147483646 w 2758"/>
              <a:gd name="T89" fmla="*/ 2147483646 h 1666"/>
              <a:gd name="T90" fmla="*/ 2147483646 w 2758"/>
              <a:gd name="T91" fmla="*/ 2147483646 h 1666"/>
              <a:gd name="T92" fmla="*/ 2147483646 w 2758"/>
              <a:gd name="T93" fmla="*/ 2147483646 h 1666"/>
              <a:gd name="T94" fmla="*/ 2147483646 w 2758"/>
              <a:gd name="T95" fmla="*/ 2147483646 h 1666"/>
              <a:gd name="T96" fmla="*/ 2147483646 w 2758"/>
              <a:gd name="T97" fmla="*/ 2147483646 h 1666"/>
              <a:gd name="T98" fmla="*/ 2147483646 w 2758"/>
              <a:gd name="T99" fmla="*/ 2147483646 h 1666"/>
              <a:gd name="T100" fmla="*/ 2147483646 w 2758"/>
              <a:gd name="T101" fmla="*/ 2147483646 h 1666"/>
              <a:gd name="T102" fmla="*/ 2147483646 w 2758"/>
              <a:gd name="T103" fmla="*/ 2147483646 h 1666"/>
              <a:gd name="T104" fmla="*/ 2147483646 w 2758"/>
              <a:gd name="T105" fmla="*/ 2147483646 h 1666"/>
              <a:gd name="T106" fmla="*/ 2147483646 w 2758"/>
              <a:gd name="T107" fmla="*/ 2147483646 h 1666"/>
              <a:gd name="T108" fmla="*/ 2147483646 w 2758"/>
              <a:gd name="T109" fmla="*/ 2147483646 h 1666"/>
              <a:gd name="T110" fmla="*/ 2147483646 w 2758"/>
              <a:gd name="T111" fmla="*/ 2147483646 h 1666"/>
              <a:gd name="T112" fmla="*/ 2147483646 w 2758"/>
              <a:gd name="T113" fmla="*/ 2147483646 h 1666"/>
              <a:gd name="T114" fmla="*/ 2147483646 w 2758"/>
              <a:gd name="T115" fmla="*/ 2147483646 h 1666"/>
              <a:gd name="T116" fmla="*/ 2147483646 w 2758"/>
              <a:gd name="T117" fmla="*/ 2147483646 h 1666"/>
              <a:gd name="T118" fmla="*/ 2147483646 w 2758"/>
              <a:gd name="T119" fmla="*/ 2147483646 h 1666"/>
              <a:gd name="T120" fmla="*/ 2147483646 w 2758"/>
              <a:gd name="T121" fmla="*/ 2147483646 h 1666"/>
              <a:gd name="T122" fmla="*/ 2147483646 w 2758"/>
              <a:gd name="T123" fmla="*/ 2147483646 h 166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758" h="1666">
                <a:moveTo>
                  <a:pt x="931" y="1269"/>
                </a:moveTo>
                <a:lnTo>
                  <a:pt x="895" y="1297"/>
                </a:lnTo>
                <a:lnTo>
                  <a:pt x="864" y="1328"/>
                </a:lnTo>
                <a:lnTo>
                  <a:pt x="839" y="1359"/>
                </a:lnTo>
                <a:lnTo>
                  <a:pt x="816" y="1392"/>
                </a:lnTo>
                <a:lnTo>
                  <a:pt x="1102" y="1555"/>
                </a:lnTo>
                <a:lnTo>
                  <a:pt x="1172" y="1557"/>
                </a:lnTo>
                <a:lnTo>
                  <a:pt x="1210" y="1555"/>
                </a:lnTo>
                <a:lnTo>
                  <a:pt x="1243" y="1547"/>
                </a:lnTo>
                <a:lnTo>
                  <a:pt x="1269" y="1535"/>
                </a:lnTo>
                <a:lnTo>
                  <a:pt x="1293" y="1518"/>
                </a:lnTo>
                <a:lnTo>
                  <a:pt x="1310" y="1495"/>
                </a:lnTo>
                <a:lnTo>
                  <a:pt x="1323" y="1466"/>
                </a:lnTo>
                <a:lnTo>
                  <a:pt x="1331" y="1434"/>
                </a:lnTo>
                <a:lnTo>
                  <a:pt x="1333" y="1397"/>
                </a:lnTo>
                <a:lnTo>
                  <a:pt x="1164" y="1397"/>
                </a:lnTo>
                <a:lnTo>
                  <a:pt x="931" y="1269"/>
                </a:lnTo>
                <a:close/>
                <a:moveTo>
                  <a:pt x="1060" y="975"/>
                </a:moveTo>
                <a:lnTo>
                  <a:pt x="1026" y="983"/>
                </a:lnTo>
                <a:lnTo>
                  <a:pt x="993" y="992"/>
                </a:lnTo>
                <a:lnTo>
                  <a:pt x="964" y="1006"/>
                </a:lnTo>
                <a:lnTo>
                  <a:pt x="937" y="1021"/>
                </a:lnTo>
                <a:lnTo>
                  <a:pt x="912" y="1040"/>
                </a:lnTo>
                <a:lnTo>
                  <a:pt x="891" y="1061"/>
                </a:lnTo>
                <a:lnTo>
                  <a:pt x="872" y="1084"/>
                </a:lnTo>
                <a:lnTo>
                  <a:pt x="855" y="1111"/>
                </a:lnTo>
                <a:lnTo>
                  <a:pt x="1195" y="1292"/>
                </a:lnTo>
                <a:lnTo>
                  <a:pt x="1352" y="1296"/>
                </a:lnTo>
                <a:lnTo>
                  <a:pt x="1392" y="1294"/>
                </a:lnTo>
                <a:lnTo>
                  <a:pt x="1427" y="1288"/>
                </a:lnTo>
                <a:lnTo>
                  <a:pt x="1456" y="1276"/>
                </a:lnTo>
                <a:lnTo>
                  <a:pt x="1481" y="1263"/>
                </a:lnTo>
                <a:lnTo>
                  <a:pt x="1500" y="1244"/>
                </a:lnTo>
                <a:lnTo>
                  <a:pt x="1513" y="1221"/>
                </a:lnTo>
                <a:lnTo>
                  <a:pt x="1521" y="1192"/>
                </a:lnTo>
                <a:lnTo>
                  <a:pt x="1523" y="1161"/>
                </a:lnTo>
                <a:lnTo>
                  <a:pt x="1521" y="1142"/>
                </a:lnTo>
                <a:lnTo>
                  <a:pt x="1517" y="1121"/>
                </a:lnTo>
                <a:lnTo>
                  <a:pt x="1510" y="1096"/>
                </a:lnTo>
                <a:lnTo>
                  <a:pt x="1498" y="1071"/>
                </a:lnTo>
                <a:lnTo>
                  <a:pt x="1241" y="1075"/>
                </a:lnTo>
                <a:lnTo>
                  <a:pt x="1060" y="975"/>
                </a:lnTo>
                <a:close/>
                <a:moveTo>
                  <a:pt x="1137" y="668"/>
                </a:moveTo>
                <a:lnTo>
                  <a:pt x="1104" y="670"/>
                </a:lnTo>
                <a:lnTo>
                  <a:pt x="1074" y="676"/>
                </a:lnTo>
                <a:lnTo>
                  <a:pt x="1047" y="687"/>
                </a:lnTo>
                <a:lnTo>
                  <a:pt x="1020" y="702"/>
                </a:lnTo>
                <a:lnTo>
                  <a:pt x="997" y="722"/>
                </a:lnTo>
                <a:lnTo>
                  <a:pt x="976" y="745"/>
                </a:lnTo>
                <a:lnTo>
                  <a:pt x="954" y="772"/>
                </a:lnTo>
                <a:lnTo>
                  <a:pt x="937" y="804"/>
                </a:lnTo>
                <a:lnTo>
                  <a:pt x="1269" y="969"/>
                </a:lnTo>
                <a:lnTo>
                  <a:pt x="1454" y="971"/>
                </a:lnTo>
                <a:lnTo>
                  <a:pt x="1502" y="969"/>
                </a:lnTo>
                <a:lnTo>
                  <a:pt x="1542" y="962"/>
                </a:lnTo>
                <a:lnTo>
                  <a:pt x="1579" y="952"/>
                </a:lnTo>
                <a:lnTo>
                  <a:pt x="1608" y="937"/>
                </a:lnTo>
                <a:lnTo>
                  <a:pt x="1631" y="916"/>
                </a:lnTo>
                <a:lnTo>
                  <a:pt x="1646" y="893"/>
                </a:lnTo>
                <a:lnTo>
                  <a:pt x="1656" y="864"/>
                </a:lnTo>
                <a:lnTo>
                  <a:pt x="1659" y="833"/>
                </a:lnTo>
                <a:lnTo>
                  <a:pt x="1657" y="810"/>
                </a:lnTo>
                <a:lnTo>
                  <a:pt x="1650" y="789"/>
                </a:lnTo>
                <a:lnTo>
                  <a:pt x="1640" y="772"/>
                </a:lnTo>
                <a:lnTo>
                  <a:pt x="1625" y="758"/>
                </a:lnTo>
                <a:lnTo>
                  <a:pt x="1604" y="749"/>
                </a:lnTo>
                <a:lnTo>
                  <a:pt x="1579" y="741"/>
                </a:lnTo>
                <a:lnTo>
                  <a:pt x="1550" y="735"/>
                </a:lnTo>
                <a:lnTo>
                  <a:pt x="1517" y="733"/>
                </a:lnTo>
                <a:lnTo>
                  <a:pt x="1293" y="733"/>
                </a:lnTo>
                <a:lnTo>
                  <a:pt x="1273" y="718"/>
                </a:lnTo>
                <a:lnTo>
                  <a:pt x="1254" y="704"/>
                </a:lnTo>
                <a:lnTo>
                  <a:pt x="1233" y="693"/>
                </a:lnTo>
                <a:lnTo>
                  <a:pt x="1214" y="683"/>
                </a:lnTo>
                <a:lnTo>
                  <a:pt x="1195" y="678"/>
                </a:lnTo>
                <a:lnTo>
                  <a:pt x="1175" y="672"/>
                </a:lnTo>
                <a:lnTo>
                  <a:pt x="1156" y="668"/>
                </a:lnTo>
                <a:lnTo>
                  <a:pt x="1137" y="668"/>
                </a:lnTo>
                <a:close/>
                <a:moveTo>
                  <a:pt x="1694" y="240"/>
                </a:moveTo>
                <a:lnTo>
                  <a:pt x="1898" y="466"/>
                </a:lnTo>
                <a:lnTo>
                  <a:pt x="1874" y="497"/>
                </a:lnTo>
                <a:lnTo>
                  <a:pt x="1855" y="520"/>
                </a:lnTo>
                <a:lnTo>
                  <a:pt x="2251" y="518"/>
                </a:lnTo>
                <a:lnTo>
                  <a:pt x="2303" y="516"/>
                </a:lnTo>
                <a:lnTo>
                  <a:pt x="2351" y="516"/>
                </a:lnTo>
                <a:lnTo>
                  <a:pt x="2395" y="512"/>
                </a:lnTo>
                <a:lnTo>
                  <a:pt x="2435" y="511"/>
                </a:lnTo>
                <a:lnTo>
                  <a:pt x="2474" y="505"/>
                </a:lnTo>
                <a:lnTo>
                  <a:pt x="2508" y="501"/>
                </a:lnTo>
                <a:lnTo>
                  <a:pt x="2539" y="493"/>
                </a:lnTo>
                <a:lnTo>
                  <a:pt x="2568" y="488"/>
                </a:lnTo>
                <a:lnTo>
                  <a:pt x="2593" y="478"/>
                </a:lnTo>
                <a:lnTo>
                  <a:pt x="2614" y="470"/>
                </a:lnTo>
                <a:lnTo>
                  <a:pt x="2631" y="459"/>
                </a:lnTo>
                <a:lnTo>
                  <a:pt x="2647" y="449"/>
                </a:lnTo>
                <a:lnTo>
                  <a:pt x="2658" y="436"/>
                </a:lnTo>
                <a:lnTo>
                  <a:pt x="2666" y="424"/>
                </a:lnTo>
                <a:lnTo>
                  <a:pt x="2672" y="411"/>
                </a:lnTo>
                <a:lnTo>
                  <a:pt x="2673" y="395"/>
                </a:lnTo>
                <a:lnTo>
                  <a:pt x="2672" y="380"/>
                </a:lnTo>
                <a:lnTo>
                  <a:pt x="2668" y="363"/>
                </a:lnTo>
                <a:lnTo>
                  <a:pt x="2662" y="349"/>
                </a:lnTo>
                <a:lnTo>
                  <a:pt x="2652" y="336"/>
                </a:lnTo>
                <a:lnTo>
                  <a:pt x="2639" y="324"/>
                </a:lnTo>
                <a:lnTo>
                  <a:pt x="2625" y="313"/>
                </a:lnTo>
                <a:lnTo>
                  <a:pt x="2608" y="301"/>
                </a:lnTo>
                <a:lnTo>
                  <a:pt x="2587" y="294"/>
                </a:lnTo>
                <a:lnTo>
                  <a:pt x="2566" y="284"/>
                </a:lnTo>
                <a:lnTo>
                  <a:pt x="2541" y="278"/>
                </a:lnTo>
                <a:lnTo>
                  <a:pt x="2512" y="273"/>
                </a:lnTo>
                <a:lnTo>
                  <a:pt x="2481" y="267"/>
                </a:lnTo>
                <a:lnTo>
                  <a:pt x="2449" y="263"/>
                </a:lnTo>
                <a:lnTo>
                  <a:pt x="2412" y="261"/>
                </a:lnTo>
                <a:lnTo>
                  <a:pt x="2374" y="259"/>
                </a:lnTo>
                <a:lnTo>
                  <a:pt x="2334" y="259"/>
                </a:lnTo>
                <a:lnTo>
                  <a:pt x="1694" y="240"/>
                </a:lnTo>
                <a:close/>
                <a:moveTo>
                  <a:pt x="1060" y="109"/>
                </a:moveTo>
                <a:lnTo>
                  <a:pt x="1039" y="117"/>
                </a:lnTo>
                <a:lnTo>
                  <a:pt x="1018" y="125"/>
                </a:lnTo>
                <a:lnTo>
                  <a:pt x="993" y="134"/>
                </a:lnTo>
                <a:lnTo>
                  <a:pt x="966" y="146"/>
                </a:lnTo>
                <a:lnTo>
                  <a:pt x="937" y="159"/>
                </a:lnTo>
                <a:lnTo>
                  <a:pt x="906" y="173"/>
                </a:lnTo>
                <a:lnTo>
                  <a:pt x="872" y="188"/>
                </a:lnTo>
                <a:lnTo>
                  <a:pt x="835" y="203"/>
                </a:lnTo>
                <a:lnTo>
                  <a:pt x="799" y="221"/>
                </a:lnTo>
                <a:lnTo>
                  <a:pt x="757" y="240"/>
                </a:lnTo>
                <a:lnTo>
                  <a:pt x="714" y="261"/>
                </a:lnTo>
                <a:lnTo>
                  <a:pt x="670" y="282"/>
                </a:lnTo>
                <a:lnTo>
                  <a:pt x="622" y="305"/>
                </a:lnTo>
                <a:lnTo>
                  <a:pt x="572" y="328"/>
                </a:lnTo>
                <a:lnTo>
                  <a:pt x="520" y="353"/>
                </a:lnTo>
                <a:lnTo>
                  <a:pt x="467" y="380"/>
                </a:lnTo>
                <a:lnTo>
                  <a:pt x="150" y="380"/>
                </a:lnTo>
                <a:lnTo>
                  <a:pt x="123" y="480"/>
                </a:lnTo>
                <a:lnTo>
                  <a:pt x="104" y="580"/>
                </a:lnTo>
                <a:lnTo>
                  <a:pt x="92" y="679"/>
                </a:lnTo>
                <a:lnTo>
                  <a:pt x="88" y="779"/>
                </a:lnTo>
                <a:lnTo>
                  <a:pt x="92" y="875"/>
                </a:lnTo>
                <a:lnTo>
                  <a:pt x="102" y="971"/>
                </a:lnTo>
                <a:lnTo>
                  <a:pt x="119" y="1069"/>
                </a:lnTo>
                <a:lnTo>
                  <a:pt x="142" y="1169"/>
                </a:lnTo>
                <a:lnTo>
                  <a:pt x="378" y="1169"/>
                </a:lnTo>
                <a:lnTo>
                  <a:pt x="417" y="1228"/>
                </a:lnTo>
                <a:lnTo>
                  <a:pt x="459" y="1286"/>
                </a:lnTo>
                <a:lnTo>
                  <a:pt x="501" y="1340"/>
                </a:lnTo>
                <a:lnTo>
                  <a:pt x="545" y="1390"/>
                </a:lnTo>
                <a:lnTo>
                  <a:pt x="591" y="1438"/>
                </a:lnTo>
                <a:lnTo>
                  <a:pt x="640" y="1482"/>
                </a:lnTo>
                <a:lnTo>
                  <a:pt x="688" y="1524"/>
                </a:lnTo>
                <a:lnTo>
                  <a:pt x="737" y="1562"/>
                </a:lnTo>
                <a:lnTo>
                  <a:pt x="757" y="1566"/>
                </a:lnTo>
                <a:lnTo>
                  <a:pt x="774" y="1568"/>
                </a:lnTo>
                <a:lnTo>
                  <a:pt x="787" y="1570"/>
                </a:lnTo>
                <a:lnTo>
                  <a:pt x="797" y="1570"/>
                </a:lnTo>
                <a:lnTo>
                  <a:pt x="805" y="1570"/>
                </a:lnTo>
                <a:lnTo>
                  <a:pt x="814" y="1570"/>
                </a:lnTo>
                <a:lnTo>
                  <a:pt x="826" y="1568"/>
                </a:lnTo>
                <a:lnTo>
                  <a:pt x="839" y="1566"/>
                </a:lnTo>
                <a:lnTo>
                  <a:pt x="855" y="1564"/>
                </a:lnTo>
                <a:lnTo>
                  <a:pt x="872" y="1562"/>
                </a:lnTo>
                <a:lnTo>
                  <a:pt x="891" y="1559"/>
                </a:lnTo>
                <a:lnTo>
                  <a:pt x="912" y="1555"/>
                </a:lnTo>
                <a:lnTo>
                  <a:pt x="695" y="1441"/>
                </a:lnTo>
                <a:lnTo>
                  <a:pt x="720" y="1380"/>
                </a:lnTo>
                <a:lnTo>
                  <a:pt x="753" y="1322"/>
                </a:lnTo>
                <a:lnTo>
                  <a:pt x="791" y="1267"/>
                </a:lnTo>
                <a:lnTo>
                  <a:pt x="835" y="1215"/>
                </a:lnTo>
                <a:lnTo>
                  <a:pt x="728" y="1155"/>
                </a:lnTo>
                <a:lnTo>
                  <a:pt x="753" y="1107"/>
                </a:lnTo>
                <a:lnTo>
                  <a:pt x="778" y="1065"/>
                </a:lnTo>
                <a:lnTo>
                  <a:pt x="803" y="1027"/>
                </a:lnTo>
                <a:lnTo>
                  <a:pt x="830" y="994"/>
                </a:lnTo>
                <a:lnTo>
                  <a:pt x="855" y="967"/>
                </a:lnTo>
                <a:lnTo>
                  <a:pt x="883" y="942"/>
                </a:lnTo>
                <a:lnTo>
                  <a:pt x="910" y="925"/>
                </a:lnTo>
                <a:lnTo>
                  <a:pt x="939" y="912"/>
                </a:lnTo>
                <a:lnTo>
                  <a:pt x="816" y="846"/>
                </a:lnTo>
                <a:lnTo>
                  <a:pt x="832" y="812"/>
                </a:lnTo>
                <a:lnTo>
                  <a:pt x="849" y="781"/>
                </a:lnTo>
                <a:lnTo>
                  <a:pt x="864" y="750"/>
                </a:lnTo>
                <a:lnTo>
                  <a:pt x="882" y="724"/>
                </a:lnTo>
                <a:lnTo>
                  <a:pt x="899" y="697"/>
                </a:lnTo>
                <a:lnTo>
                  <a:pt x="918" y="674"/>
                </a:lnTo>
                <a:lnTo>
                  <a:pt x="937" y="653"/>
                </a:lnTo>
                <a:lnTo>
                  <a:pt x="956" y="633"/>
                </a:lnTo>
                <a:lnTo>
                  <a:pt x="976" y="616"/>
                </a:lnTo>
                <a:lnTo>
                  <a:pt x="997" y="603"/>
                </a:lnTo>
                <a:lnTo>
                  <a:pt x="1020" y="591"/>
                </a:lnTo>
                <a:lnTo>
                  <a:pt x="1041" y="580"/>
                </a:lnTo>
                <a:lnTo>
                  <a:pt x="1064" y="572"/>
                </a:lnTo>
                <a:lnTo>
                  <a:pt x="1087" y="566"/>
                </a:lnTo>
                <a:lnTo>
                  <a:pt x="1112" y="564"/>
                </a:lnTo>
                <a:lnTo>
                  <a:pt x="1137" y="562"/>
                </a:lnTo>
                <a:lnTo>
                  <a:pt x="1181" y="566"/>
                </a:lnTo>
                <a:lnTo>
                  <a:pt x="1225" y="578"/>
                </a:lnTo>
                <a:lnTo>
                  <a:pt x="1248" y="585"/>
                </a:lnTo>
                <a:lnTo>
                  <a:pt x="1271" y="597"/>
                </a:lnTo>
                <a:lnTo>
                  <a:pt x="1294" y="610"/>
                </a:lnTo>
                <a:lnTo>
                  <a:pt x="1317" y="624"/>
                </a:lnTo>
                <a:lnTo>
                  <a:pt x="1477" y="622"/>
                </a:lnTo>
                <a:lnTo>
                  <a:pt x="1431" y="599"/>
                </a:lnTo>
                <a:lnTo>
                  <a:pt x="1385" y="568"/>
                </a:lnTo>
                <a:lnTo>
                  <a:pt x="1335" y="530"/>
                </a:lnTo>
                <a:lnTo>
                  <a:pt x="1285" y="484"/>
                </a:lnTo>
                <a:lnTo>
                  <a:pt x="1248" y="505"/>
                </a:lnTo>
                <a:lnTo>
                  <a:pt x="1214" y="524"/>
                </a:lnTo>
                <a:lnTo>
                  <a:pt x="1177" y="539"/>
                </a:lnTo>
                <a:lnTo>
                  <a:pt x="1139" y="553"/>
                </a:lnTo>
                <a:lnTo>
                  <a:pt x="1102" y="562"/>
                </a:lnTo>
                <a:lnTo>
                  <a:pt x="1064" y="570"/>
                </a:lnTo>
                <a:lnTo>
                  <a:pt x="1026" y="574"/>
                </a:lnTo>
                <a:lnTo>
                  <a:pt x="987" y="576"/>
                </a:lnTo>
                <a:lnTo>
                  <a:pt x="947" y="572"/>
                </a:lnTo>
                <a:lnTo>
                  <a:pt x="943" y="466"/>
                </a:lnTo>
                <a:lnTo>
                  <a:pt x="972" y="468"/>
                </a:lnTo>
                <a:lnTo>
                  <a:pt x="1014" y="466"/>
                </a:lnTo>
                <a:lnTo>
                  <a:pt x="1056" y="461"/>
                </a:lnTo>
                <a:lnTo>
                  <a:pt x="1099" y="453"/>
                </a:lnTo>
                <a:lnTo>
                  <a:pt x="1141" y="441"/>
                </a:lnTo>
                <a:lnTo>
                  <a:pt x="1181" y="424"/>
                </a:lnTo>
                <a:lnTo>
                  <a:pt x="1221" y="405"/>
                </a:lnTo>
                <a:lnTo>
                  <a:pt x="1262" y="384"/>
                </a:lnTo>
                <a:lnTo>
                  <a:pt x="1302" y="357"/>
                </a:lnTo>
                <a:lnTo>
                  <a:pt x="1339" y="401"/>
                </a:lnTo>
                <a:lnTo>
                  <a:pt x="1375" y="440"/>
                </a:lnTo>
                <a:lnTo>
                  <a:pt x="1414" y="474"/>
                </a:lnTo>
                <a:lnTo>
                  <a:pt x="1450" y="499"/>
                </a:lnTo>
                <a:lnTo>
                  <a:pt x="1487" y="520"/>
                </a:lnTo>
                <a:lnTo>
                  <a:pt x="1525" y="536"/>
                </a:lnTo>
                <a:lnTo>
                  <a:pt x="1561" y="545"/>
                </a:lnTo>
                <a:lnTo>
                  <a:pt x="1600" y="547"/>
                </a:lnTo>
                <a:lnTo>
                  <a:pt x="1623" y="547"/>
                </a:lnTo>
                <a:lnTo>
                  <a:pt x="1646" y="543"/>
                </a:lnTo>
                <a:lnTo>
                  <a:pt x="1669" y="536"/>
                </a:lnTo>
                <a:lnTo>
                  <a:pt x="1692" y="526"/>
                </a:lnTo>
                <a:lnTo>
                  <a:pt x="1713" y="514"/>
                </a:lnTo>
                <a:lnTo>
                  <a:pt x="1734" y="501"/>
                </a:lnTo>
                <a:lnTo>
                  <a:pt x="1753" y="484"/>
                </a:lnTo>
                <a:lnTo>
                  <a:pt x="1773" y="464"/>
                </a:lnTo>
                <a:lnTo>
                  <a:pt x="1502" y="155"/>
                </a:lnTo>
                <a:lnTo>
                  <a:pt x="1060" y="109"/>
                </a:lnTo>
                <a:close/>
                <a:moveTo>
                  <a:pt x="1054" y="0"/>
                </a:moveTo>
                <a:lnTo>
                  <a:pt x="1536" y="54"/>
                </a:lnTo>
                <a:lnTo>
                  <a:pt x="1608" y="134"/>
                </a:lnTo>
                <a:lnTo>
                  <a:pt x="2318" y="154"/>
                </a:lnTo>
                <a:lnTo>
                  <a:pt x="2378" y="155"/>
                </a:lnTo>
                <a:lnTo>
                  <a:pt x="2431" y="157"/>
                </a:lnTo>
                <a:lnTo>
                  <a:pt x="2481" y="161"/>
                </a:lnTo>
                <a:lnTo>
                  <a:pt x="2528" y="167"/>
                </a:lnTo>
                <a:lnTo>
                  <a:pt x="2568" y="175"/>
                </a:lnTo>
                <a:lnTo>
                  <a:pt x="2602" y="184"/>
                </a:lnTo>
                <a:lnTo>
                  <a:pt x="2635" y="196"/>
                </a:lnTo>
                <a:lnTo>
                  <a:pt x="2662" y="207"/>
                </a:lnTo>
                <a:lnTo>
                  <a:pt x="2683" y="223"/>
                </a:lnTo>
                <a:lnTo>
                  <a:pt x="2704" y="240"/>
                </a:lnTo>
                <a:lnTo>
                  <a:pt x="2720" y="259"/>
                </a:lnTo>
                <a:lnTo>
                  <a:pt x="2735" y="280"/>
                </a:lnTo>
                <a:lnTo>
                  <a:pt x="2745" y="305"/>
                </a:lnTo>
                <a:lnTo>
                  <a:pt x="2752" y="332"/>
                </a:lnTo>
                <a:lnTo>
                  <a:pt x="2756" y="361"/>
                </a:lnTo>
                <a:lnTo>
                  <a:pt x="2758" y="393"/>
                </a:lnTo>
                <a:lnTo>
                  <a:pt x="2756" y="420"/>
                </a:lnTo>
                <a:lnTo>
                  <a:pt x="2752" y="447"/>
                </a:lnTo>
                <a:lnTo>
                  <a:pt x="2745" y="470"/>
                </a:lnTo>
                <a:lnTo>
                  <a:pt x="2733" y="493"/>
                </a:lnTo>
                <a:lnTo>
                  <a:pt x="2720" y="514"/>
                </a:lnTo>
                <a:lnTo>
                  <a:pt x="2700" y="532"/>
                </a:lnTo>
                <a:lnTo>
                  <a:pt x="2681" y="549"/>
                </a:lnTo>
                <a:lnTo>
                  <a:pt x="2656" y="564"/>
                </a:lnTo>
                <a:lnTo>
                  <a:pt x="2629" y="578"/>
                </a:lnTo>
                <a:lnTo>
                  <a:pt x="2599" y="589"/>
                </a:lnTo>
                <a:lnTo>
                  <a:pt x="2566" y="601"/>
                </a:lnTo>
                <a:lnTo>
                  <a:pt x="2529" y="608"/>
                </a:lnTo>
                <a:lnTo>
                  <a:pt x="2489" y="614"/>
                </a:lnTo>
                <a:lnTo>
                  <a:pt x="2447" y="618"/>
                </a:lnTo>
                <a:lnTo>
                  <a:pt x="2401" y="622"/>
                </a:lnTo>
                <a:lnTo>
                  <a:pt x="2353" y="622"/>
                </a:lnTo>
                <a:lnTo>
                  <a:pt x="1725" y="631"/>
                </a:lnTo>
                <a:lnTo>
                  <a:pt x="1661" y="649"/>
                </a:lnTo>
                <a:lnTo>
                  <a:pt x="1682" y="666"/>
                </a:lnTo>
                <a:lnTo>
                  <a:pt x="1700" y="685"/>
                </a:lnTo>
                <a:lnTo>
                  <a:pt x="1715" y="704"/>
                </a:lnTo>
                <a:lnTo>
                  <a:pt x="1727" y="727"/>
                </a:lnTo>
                <a:lnTo>
                  <a:pt x="1736" y="750"/>
                </a:lnTo>
                <a:lnTo>
                  <a:pt x="1744" y="777"/>
                </a:lnTo>
                <a:lnTo>
                  <a:pt x="1748" y="804"/>
                </a:lnTo>
                <a:lnTo>
                  <a:pt x="1748" y="835"/>
                </a:lnTo>
                <a:lnTo>
                  <a:pt x="1746" y="875"/>
                </a:lnTo>
                <a:lnTo>
                  <a:pt x="1738" y="912"/>
                </a:lnTo>
                <a:lnTo>
                  <a:pt x="1727" y="944"/>
                </a:lnTo>
                <a:lnTo>
                  <a:pt x="1709" y="973"/>
                </a:lnTo>
                <a:lnTo>
                  <a:pt x="1688" y="1000"/>
                </a:lnTo>
                <a:lnTo>
                  <a:pt x="1661" y="1021"/>
                </a:lnTo>
                <a:lnTo>
                  <a:pt x="1631" y="1040"/>
                </a:lnTo>
                <a:lnTo>
                  <a:pt x="1596" y="1056"/>
                </a:lnTo>
                <a:lnTo>
                  <a:pt x="1604" y="1084"/>
                </a:lnTo>
                <a:lnTo>
                  <a:pt x="1609" y="1111"/>
                </a:lnTo>
                <a:lnTo>
                  <a:pt x="1613" y="1136"/>
                </a:lnTo>
                <a:lnTo>
                  <a:pt x="1615" y="1159"/>
                </a:lnTo>
                <a:lnTo>
                  <a:pt x="1611" y="1207"/>
                </a:lnTo>
                <a:lnTo>
                  <a:pt x="1602" y="1251"/>
                </a:lnTo>
                <a:lnTo>
                  <a:pt x="1586" y="1290"/>
                </a:lnTo>
                <a:lnTo>
                  <a:pt x="1565" y="1321"/>
                </a:lnTo>
                <a:lnTo>
                  <a:pt x="1538" y="1347"/>
                </a:lnTo>
                <a:lnTo>
                  <a:pt x="1504" y="1370"/>
                </a:lnTo>
                <a:lnTo>
                  <a:pt x="1463" y="1386"/>
                </a:lnTo>
                <a:lnTo>
                  <a:pt x="1417" y="1397"/>
                </a:lnTo>
                <a:lnTo>
                  <a:pt x="1419" y="1416"/>
                </a:lnTo>
                <a:lnTo>
                  <a:pt x="1419" y="1432"/>
                </a:lnTo>
                <a:lnTo>
                  <a:pt x="1417" y="1459"/>
                </a:lnTo>
                <a:lnTo>
                  <a:pt x="1415" y="1486"/>
                </a:lnTo>
                <a:lnTo>
                  <a:pt x="1410" y="1511"/>
                </a:lnTo>
                <a:lnTo>
                  <a:pt x="1402" y="1532"/>
                </a:lnTo>
                <a:lnTo>
                  <a:pt x="1394" y="1553"/>
                </a:lnTo>
                <a:lnTo>
                  <a:pt x="1383" y="1572"/>
                </a:lnTo>
                <a:lnTo>
                  <a:pt x="1369" y="1589"/>
                </a:lnTo>
                <a:lnTo>
                  <a:pt x="1354" y="1605"/>
                </a:lnTo>
                <a:lnTo>
                  <a:pt x="1337" y="1618"/>
                </a:lnTo>
                <a:lnTo>
                  <a:pt x="1317" y="1630"/>
                </a:lnTo>
                <a:lnTo>
                  <a:pt x="1296" y="1639"/>
                </a:lnTo>
                <a:lnTo>
                  <a:pt x="1273" y="1649"/>
                </a:lnTo>
                <a:lnTo>
                  <a:pt x="1246" y="1654"/>
                </a:lnTo>
                <a:lnTo>
                  <a:pt x="1220" y="1658"/>
                </a:lnTo>
                <a:lnTo>
                  <a:pt x="1191" y="1662"/>
                </a:lnTo>
                <a:lnTo>
                  <a:pt x="1158" y="1662"/>
                </a:lnTo>
                <a:lnTo>
                  <a:pt x="1099" y="1658"/>
                </a:lnTo>
                <a:lnTo>
                  <a:pt x="1033" y="1624"/>
                </a:lnTo>
                <a:lnTo>
                  <a:pt x="979" y="1643"/>
                </a:lnTo>
                <a:lnTo>
                  <a:pt x="928" y="1656"/>
                </a:lnTo>
                <a:lnTo>
                  <a:pt x="876" y="1664"/>
                </a:lnTo>
                <a:lnTo>
                  <a:pt x="828" y="1666"/>
                </a:lnTo>
                <a:lnTo>
                  <a:pt x="809" y="1666"/>
                </a:lnTo>
                <a:lnTo>
                  <a:pt x="785" y="1664"/>
                </a:lnTo>
                <a:lnTo>
                  <a:pt x="757" y="1660"/>
                </a:lnTo>
                <a:lnTo>
                  <a:pt x="722" y="1656"/>
                </a:lnTo>
                <a:lnTo>
                  <a:pt x="676" y="1626"/>
                </a:lnTo>
                <a:lnTo>
                  <a:pt x="628" y="1591"/>
                </a:lnTo>
                <a:lnTo>
                  <a:pt x="578" y="1553"/>
                </a:lnTo>
                <a:lnTo>
                  <a:pt x="530" y="1509"/>
                </a:lnTo>
                <a:lnTo>
                  <a:pt x="482" y="1459"/>
                </a:lnTo>
                <a:lnTo>
                  <a:pt x="432" y="1403"/>
                </a:lnTo>
                <a:lnTo>
                  <a:pt x="382" y="1344"/>
                </a:lnTo>
                <a:lnTo>
                  <a:pt x="332" y="1280"/>
                </a:lnTo>
                <a:lnTo>
                  <a:pt x="83" y="1280"/>
                </a:lnTo>
                <a:lnTo>
                  <a:pt x="63" y="1219"/>
                </a:lnTo>
                <a:lnTo>
                  <a:pt x="46" y="1157"/>
                </a:lnTo>
                <a:lnTo>
                  <a:pt x="33" y="1096"/>
                </a:lnTo>
                <a:lnTo>
                  <a:pt x="19" y="1036"/>
                </a:lnTo>
                <a:lnTo>
                  <a:pt x="11" y="975"/>
                </a:lnTo>
                <a:lnTo>
                  <a:pt x="4" y="914"/>
                </a:lnTo>
                <a:lnTo>
                  <a:pt x="0" y="854"/>
                </a:lnTo>
                <a:lnTo>
                  <a:pt x="0" y="793"/>
                </a:lnTo>
                <a:lnTo>
                  <a:pt x="0" y="724"/>
                </a:lnTo>
                <a:lnTo>
                  <a:pt x="6" y="656"/>
                </a:lnTo>
                <a:lnTo>
                  <a:pt x="11" y="591"/>
                </a:lnTo>
                <a:lnTo>
                  <a:pt x="23" y="526"/>
                </a:lnTo>
                <a:lnTo>
                  <a:pt x="34" y="463"/>
                </a:lnTo>
                <a:lnTo>
                  <a:pt x="52" y="399"/>
                </a:lnTo>
                <a:lnTo>
                  <a:pt x="69" y="336"/>
                </a:lnTo>
                <a:lnTo>
                  <a:pt x="92" y="276"/>
                </a:lnTo>
                <a:lnTo>
                  <a:pt x="465" y="276"/>
                </a:lnTo>
                <a:lnTo>
                  <a:pt x="530" y="236"/>
                </a:lnTo>
                <a:lnTo>
                  <a:pt x="599" y="200"/>
                </a:lnTo>
                <a:lnTo>
                  <a:pt x="668" y="163"/>
                </a:lnTo>
                <a:lnTo>
                  <a:pt x="741" y="129"/>
                </a:lnTo>
                <a:lnTo>
                  <a:pt x="816" y="94"/>
                </a:lnTo>
                <a:lnTo>
                  <a:pt x="893" y="61"/>
                </a:lnTo>
                <a:lnTo>
                  <a:pt x="972" y="31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F5E01"/>
            </a:solidFill>
            <a:round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713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16FC603-6B52-424D-B05A-D34D982D6676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713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713"/>
          </a:xfrm>
        </p:spPr>
        <p:txBody>
          <a:bodyPr/>
          <a:lstStyle>
            <a:lvl1pPr eaLnBrk="1" hangingPunct="1">
              <a:defRPr/>
            </a:lvl1pPr>
          </a:lstStyle>
          <a:p>
            <a:fld id="{DEA3AE07-3A7C-4B4D-9CAF-5CAFAC6BC90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5" Type="http://schemas.openxmlformats.org/officeDocument/2006/relationships/theme" Target="../theme/theme11.xml"/><Relationship Id="rId14" Type="http://schemas.openxmlformats.org/officeDocument/2006/relationships/image" Target="../media/image7.jpeg"/><Relationship Id="rId13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image" Target="../media/image2.png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8" Type="http://schemas.openxmlformats.org/officeDocument/2006/relationships/theme" Target="../theme/theme4.xml"/><Relationship Id="rId17" Type="http://schemas.openxmlformats.org/officeDocument/2006/relationships/image" Target="../media/image2.png"/><Relationship Id="rId1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5" Type="http://schemas.openxmlformats.org/officeDocument/2006/relationships/theme" Target="../theme/theme9.xml"/><Relationship Id="rId14" Type="http://schemas.openxmlformats.org/officeDocument/2006/relationships/image" Target="../media/image5.jpeg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FE44AEA5-CB7D-476E-BD92-F0CA672A62E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3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36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36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3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3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defRPr sz="3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defRPr sz="3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defRPr sz="3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defRPr sz="3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453B-AB04-43FE-BC5C-777C0F290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DD6B-A18D-491A-B9DF-131C3D8C75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496CB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496CB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1546" y="0"/>
            <a:ext cx="12130453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1546" y="0"/>
            <a:ext cx="12130453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025"/>
          <p:cNvSpPr/>
          <p:nvPr/>
        </p:nvSpPr>
        <p:spPr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31" name="矩形 1030"/>
          <p:cNvSpPr/>
          <p:nvPr/>
        </p:nvSpPr>
        <p:spPr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32" name="矩形 1031"/>
          <p:cNvSpPr/>
          <p:nvPr/>
        </p:nvSpPr>
        <p:spPr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1033" name="标题 1032"/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4" name="文本占位符 1033"/>
          <p:cNvSpPr>
            <a:spLocks noGrp="1"/>
          </p:cNvSpPr>
          <p:nvPr>
            <p:ph type="body" idx="1"/>
          </p:nvPr>
        </p:nvSpPr>
        <p:spPr>
          <a:xfrm>
            <a:off x="1576917" y="2017713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5" name="日期占位符 1034"/>
          <p:cNvSpPr>
            <a:spLocks noGrp="1"/>
          </p:cNvSpPr>
          <p:nvPr>
            <p:ph type="dt" sz="half" idx="2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400">
                <a:latin typeface="Tahoma" panose="020B0604030504040204" pitchFamily="2" charset="0"/>
              </a:defRPr>
            </a:lvl1pPr>
          </a:lstStyle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1036" name="页脚占位符 1035"/>
          <p:cNvSpPr>
            <a:spLocks noGrp="1"/>
          </p:cNvSpPr>
          <p:nvPr>
            <p:ph type="ftr" sz="quarter" idx="3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400">
                <a:latin typeface="Tahoma" panose="020B0604030504040204" pitchFamily="2" charset="0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37" name="灯片编号占位符 1036"/>
          <p:cNvSpPr>
            <a:spLocks noGrp="1"/>
          </p:cNvSpPr>
          <p:nvPr>
            <p:ph type="sldNum" sz="quarter" idx="4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400">
                <a:latin typeface="Tahoma" panose="020B0604030504040204" pitchFamily="2" charset="0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073"/>
          <p:cNvSpPr/>
          <p:nvPr/>
        </p:nvSpPr>
        <p:spPr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75" name="矩形 3074"/>
          <p:cNvSpPr/>
          <p:nvPr/>
        </p:nvSpPr>
        <p:spPr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76" name="矩形 3075"/>
          <p:cNvSpPr/>
          <p:nvPr/>
        </p:nvSpPr>
        <p:spPr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77" name="矩形 3076"/>
          <p:cNvSpPr/>
          <p:nvPr/>
        </p:nvSpPr>
        <p:spPr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78" name="矩形 3077"/>
          <p:cNvSpPr/>
          <p:nvPr/>
        </p:nvSpPr>
        <p:spPr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79" name="矩形 3078"/>
          <p:cNvSpPr/>
          <p:nvPr/>
        </p:nvSpPr>
        <p:spPr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80" name="矩形 3079"/>
          <p:cNvSpPr/>
          <p:nvPr/>
        </p:nvSpPr>
        <p:spPr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/>
            <a:endParaRPr sz="1800">
              <a:latin typeface="Tahoma" panose="020B0604030504040204" pitchFamily="2" charset="0"/>
            </a:endParaRPr>
          </a:p>
        </p:txBody>
      </p:sp>
      <p:sp>
        <p:nvSpPr>
          <p:cNvPr id="3081" name="标题 3080"/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82" name="文本占位符 3081"/>
          <p:cNvSpPr>
            <a:spLocks noGrp="1"/>
          </p:cNvSpPr>
          <p:nvPr>
            <p:ph type="body" idx="1"/>
          </p:nvPr>
        </p:nvSpPr>
        <p:spPr>
          <a:xfrm>
            <a:off x="1576917" y="2017713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83" name="日期占位符 3082"/>
          <p:cNvSpPr>
            <a:spLocks noGrp="1"/>
          </p:cNvSpPr>
          <p:nvPr>
            <p:ph type="dt" sz="half" idx="2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400">
                <a:latin typeface="Tahoma" panose="020B0604030504040204" pitchFamily="2" charset="0"/>
              </a:defRPr>
            </a:lvl1pPr>
          </a:lstStyle>
          <a:p>
            <a:pPr lvl="0"/>
            <a:endParaRPr lang="zh-CN" altLang="en-US">
              <a:latin typeface="Times New Roman" panose="02020603050405020304" pitchFamily="2" charset="0"/>
            </a:endParaRPr>
          </a:p>
        </p:txBody>
      </p:sp>
      <p:sp>
        <p:nvSpPr>
          <p:cNvPr id="3084" name="页脚占位符 3083"/>
          <p:cNvSpPr>
            <a:spLocks noGrp="1"/>
          </p:cNvSpPr>
          <p:nvPr>
            <p:ph type="ftr" sz="quarter" idx="3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400">
                <a:latin typeface="Tahoma" panose="020B0604030504040204" pitchFamily="2" charset="0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085" name="灯片编号占位符 3084"/>
          <p:cNvSpPr>
            <a:spLocks noGrp="1"/>
          </p:cNvSpPr>
          <p:nvPr>
            <p:ph type="sldNum" sz="quarter" idx="4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400">
                <a:latin typeface="Tahoma" panose="020B0604030504040204" pitchFamily="2" charset="0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Times New Roman" panose="020206030504050203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ahoma" panose="020B060403050404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6CB8231-BAC5-481E-BFF8-C72C33D422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47257BB-1042-4A94-986A-381982100298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0E164296-454E-4E2D-B283-B9FA17DD8BE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0.xml"/><Relationship Id="rId1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0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14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image" Target="../media/image14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audio" Target="../media/audio3.wav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9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audio" Target="../media/audio1.wav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3.xml"/><Relationship Id="rId2" Type="http://schemas.openxmlformats.org/officeDocument/2006/relationships/image" Target="../media/image17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动态 (5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145" y="0"/>
            <a:ext cx="12128268" cy="685799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7767" y="1505007"/>
            <a:ext cx="10209319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FF00"/>
                </a:solidFill>
              </a:rPr>
              <a:t>复习指导    一般过去时态和现在完成时态</a:t>
            </a:r>
            <a:endParaRPr lang="en-US" altLang="zh-CN" sz="4400" b="1" dirty="0">
              <a:solidFill>
                <a:srgbClr val="FFFF00"/>
              </a:solidFill>
            </a:endParaRPr>
          </a:p>
          <a:p>
            <a:endParaRPr lang="en-US" altLang="zh-CN" sz="2800" b="1" dirty="0">
              <a:solidFill>
                <a:srgbClr val="0000FF"/>
              </a:solidFill>
            </a:endParaRPr>
          </a:p>
          <a:p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   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               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                                                </a:t>
            </a:r>
            <a:r>
              <a:rPr lang="zh-CN" altLang="en-US" sz="2800" b="1" dirty="0">
                <a:solidFill>
                  <a:srgbClr val="FF0000"/>
                </a:solidFill>
              </a:rPr>
              <a:t> 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157114" y="1012376"/>
          <a:ext cx="11877771" cy="5845624"/>
        </p:xfrm>
        <a:graphic>
          <a:graphicData uri="http://schemas.openxmlformats.org/drawingml/2006/table">
            <a:tbl>
              <a:tblPr/>
              <a:tblGrid>
                <a:gridCol w="5513184"/>
                <a:gridCol w="3089245"/>
                <a:gridCol w="3275342"/>
              </a:tblGrid>
              <a:tr h="502049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algn="ctr" defTabSz="684530">
                        <a:buNone/>
                      </a:pPr>
                      <a:r>
                        <a:rPr lang="zh-CN" altLang="en-US" sz="3200" b="0" dirty="0">
                          <a:solidFill>
                            <a:srgbClr val="6600CC"/>
                          </a:solidFill>
                        </a:rPr>
                        <a:t>变化规则</a:t>
                      </a:r>
                      <a:endParaRPr lang="zh-CN" altLang="en-US" sz="3200" b="0" dirty="0">
                        <a:solidFill>
                          <a:srgbClr val="6600CC"/>
                        </a:solidFill>
                      </a:endParaRPr>
                    </a:p>
                  </a:txBody>
                  <a:tcPr marL="87274" marR="87274" marT="43636" marB="4363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algn="ctr" defTabSz="684530">
                        <a:buNone/>
                      </a:pPr>
                      <a:r>
                        <a:rPr lang="zh-CN" altLang="en-US" sz="3200" b="0" dirty="0">
                          <a:solidFill>
                            <a:srgbClr val="6600CC"/>
                          </a:solidFill>
                        </a:rPr>
                        <a:t>动词原形</a:t>
                      </a:r>
                      <a:endParaRPr lang="zh-CN" altLang="en-US" sz="3200" b="0" dirty="0">
                        <a:solidFill>
                          <a:srgbClr val="6600CC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algn="ctr" defTabSz="684530">
                        <a:buNone/>
                      </a:pPr>
                      <a:r>
                        <a:rPr lang="zh-CN" altLang="en-US" sz="3200" b="0" dirty="0">
                          <a:solidFill>
                            <a:srgbClr val="6600CC"/>
                          </a:solidFill>
                        </a:rPr>
                        <a:t>过去分词</a:t>
                      </a:r>
                      <a:endParaRPr lang="zh-CN" altLang="en-US" sz="3200" b="0">
                        <a:solidFill>
                          <a:srgbClr val="6600CC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</a:tr>
              <a:tr h="99185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一般动词词尾加 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-ed</a:t>
                      </a:r>
                      <a:endParaRPr lang="en-US" altLang="zh-CN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</a:rPr>
                        <a:t>walk </a:t>
                      </a:r>
                      <a:endParaRPr lang="en-US" altLang="zh-CN" sz="3200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</a:rPr>
                        <a:t>lis</a:t>
                      </a:r>
                      <a:r>
                        <a:rPr lang="en-US" altLang="zh-CN" sz="3200" b="1" u="sng" dirty="0">
                          <a:solidFill>
                            <a:srgbClr val="FF0000"/>
                          </a:solidFill>
                        </a:rPr>
                        <a:t>ten</a:t>
                      </a:r>
                      <a:endParaRPr lang="en-US" altLang="zh-CN" sz="3200" b="1" u="sng" dirty="0">
                        <a:solidFill>
                          <a:srgbClr val="FF0000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walked </a:t>
                      </a:r>
                      <a:endParaRPr lang="en-US" altLang="zh-CN" sz="3200" b="1" dirty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lis</a:t>
                      </a:r>
                      <a:r>
                        <a:rPr lang="en-US" altLang="zh-CN" sz="3200" b="1" u="sng" dirty="0">
                          <a:solidFill>
                            <a:srgbClr val="0000FF"/>
                          </a:solidFill>
                        </a:rPr>
                        <a:t>tened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0219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以字母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e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结尾的动词后加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-d</a:t>
                      </a: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</a:rPr>
                        <a:t>live, notice decide</a:t>
                      </a:r>
                      <a:endParaRPr lang="en-US" altLang="zh-CN" sz="3200" b="1" dirty="0">
                        <a:solidFill>
                          <a:srgbClr val="FF0000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lived, noticed decided</a:t>
                      </a: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002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以辅音字母加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y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结尾的动词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变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y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为</a:t>
                      </a:r>
                      <a:r>
                        <a:rPr lang="en-US" altLang="zh-CN" sz="3200" b="1" dirty="0" err="1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再加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-ed</a:t>
                      </a: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</a:rPr>
                        <a:t>hurry, carry, study, </a:t>
                      </a:r>
                      <a:endParaRPr lang="en-US" altLang="zh-CN" sz="3200" b="1" dirty="0">
                        <a:solidFill>
                          <a:srgbClr val="FF0000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hurried, carried,</a:t>
                      </a:r>
                      <a:endParaRPr lang="en-US" altLang="zh-CN" sz="3200" b="1" dirty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studied</a:t>
                      </a: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002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zh-CN" altLang="en-US" sz="3200" b="1" dirty="0">
                          <a:solidFill>
                            <a:srgbClr val="0000FF"/>
                          </a:solidFill>
                        </a:rPr>
                        <a:t>结尾只有一个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辅音字母的重读闭音节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先双写该辅音字母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zh-CN" altLang="x-none" sz="3200" b="1" dirty="0">
                          <a:solidFill>
                            <a:srgbClr val="0000FF"/>
                          </a:solidFill>
                        </a:rPr>
                        <a:t>再加</a:t>
                      </a: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-ed</a:t>
                      </a: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</a:rPr>
                        <a:t>stop, step</a:t>
                      </a:r>
                      <a:endParaRPr lang="en-US" altLang="zh-CN" sz="3200" b="1" dirty="0">
                        <a:solidFill>
                          <a:srgbClr val="FF0000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lvl="0" indent="0" defTabSz="684530"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</a:rPr>
                        <a:t>stopped, stepped </a:t>
                      </a:r>
                      <a:endParaRPr lang="en-US" altLang="zh-CN" sz="3200" b="1" dirty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defTabSz="684530">
                        <a:buNone/>
                      </a:pPr>
                      <a:endParaRPr lang="zh-CN" altLang="x-none" sz="3200" b="1" dirty="0">
                        <a:solidFill>
                          <a:srgbClr val="0000FF"/>
                        </a:solidFill>
                      </a:endParaRPr>
                    </a:p>
                  </a:txBody>
                  <a:tcPr marL="87274" marR="87274" marT="43636" marB="4363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555458" y="89046"/>
            <a:ext cx="85331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规则</a:t>
            </a:r>
            <a:r>
              <a:rPr kumimoji="0" lang="zh-CN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动词过去</a:t>
            </a: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分词</a:t>
            </a:r>
            <a:r>
              <a:rPr kumimoji="0" lang="zh-CN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的变化</a:t>
            </a: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：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-26118" y="-85"/>
            <a:ext cx="12205845" cy="83099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already, yet, ever, never, just ,before 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用法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-26118" y="2059477"/>
            <a:ext cx="12183191" cy="19469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yet,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常用于现在完成时的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_________________________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用于疑问句中时，意为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“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已经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”；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用于否定句中时，意为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“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还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”。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Not yet 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表示“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尚未，还没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”。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9487" y="3967477"/>
            <a:ext cx="12223444" cy="1477328"/>
          </a:xfrm>
          <a:prstGeom prst="rect">
            <a:avLst/>
          </a:prstGeom>
          <a:pattFill prst="pct5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ever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曾经    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用于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                )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句中</a:t>
            </a:r>
            <a:endParaRPr lang="zh-CN" altLang="en-US" sz="3200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never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从不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带有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                )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意义</a:t>
            </a:r>
            <a:endParaRPr lang="zh-CN" altLang="en-US" sz="3200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-26117" y="5405862"/>
            <a:ext cx="12183191" cy="1477328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just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刚刚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与现在完成时连用 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,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一般置于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（         ）。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before, 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以前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与现在完成时连用，用于（            ）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，单独使用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8470898" y="5405862"/>
            <a:ext cx="1116013" cy="60612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句中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4548187" y="2035427"/>
            <a:ext cx="6216387" cy="60612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一般疑问句或否定句的句末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。</a:t>
            </a:r>
            <a:endParaRPr lang="zh-CN" altLang="en-US" sz="3200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6444" name="Text Box 12"/>
          <p:cNvSpPr txBox="1">
            <a:spLocks noChangeArrowheads="1"/>
          </p:cNvSpPr>
          <p:nvPr/>
        </p:nvSpPr>
        <p:spPr bwMode="auto">
          <a:xfrm>
            <a:off x="4548188" y="3986793"/>
            <a:ext cx="1439863" cy="60612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latin typeface="Arial" panose="020B0604020202020204" pitchFamily="34" charset="0"/>
                <a:ea typeface="黑体" panose="02010609060101010101" pitchFamily="49" charset="-122"/>
              </a:rPr>
              <a:t>疑问</a:t>
            </a:r>
            <a:endParaRPr lang="zh-CN" altLang="en-US" sz="32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6445" name="Text Box 13"/>
          <p:cNvSpPr txBox="1">
            <a:spLocks noChangeArrowheads="1"/>
          </p:cNvSpPr>
          <p:nvPr/>
        </p:nvSpPr>
        <p:spPr bwMode="auto">
          <a:xfrm>
            <a:off x="4476751" y="4748007"/>
            <a:ext cx="1511300" cy="60612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否定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31862" y="6229420"/>
            <a:ext cx="1208938" cy="60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句末 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801" y="971105"/>
            <a:ext cx="12118570" cy="672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already,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一般用于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 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</a:t>
            </a:r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，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实义动词之前，助动词之后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。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0320" y="1013171"/>
            <a:ext cx="1666239" cy="60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肯定句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6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2" grpId="0" animBg="1"/>
      <p:bldP spid="7" grpId="0" animBg="1"/>
      <p:bldP spid="8" grpId="0" animBg="1"/>
      <p:bldP spid="146442" grpId="0"/>
      <p:bldP spid="14644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5736" y="2169468"/>
            <a:ext cx="900787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--- Have  you done your homework _____?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---  Yes, I have ________ finished it.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 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 already, yet            B yet,  already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 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236" y="3945385"/>
            <a:ext cx="731583" cy="7132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2562" y="518642"/>
            <a:ext cx="4774064" cy="1107996"/>
          </a:xfrm>
          <a:prstGeom prst="rect">
            <a:avLst/>
          </a:prstGeom>
          <a:noFill/>
          <a:ln>
            <a:solidFill>
              <a:srgbClr val="F496CB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 w="12700">
                  <a:solidFill>
                    <a:srgbClr val="E65331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E65331"/>
                  </a:fgClr>
                  <a:bgClr>
                    <a:srgbClr val="E65331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E65331">
                      <a:lumMod val="50000"/>
                    </a:srgbClr>
                  </a:innerShdw>
                </a:effectLst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 </a:t>
            </a:r>
            <a:r>
              <a:rPr kumimoji="0" lang="en-US" altLang="zh-CN" sz="6600" b="1" i="0" u="none" strike="noStrike" kern="0" cap="none" spc="0" normalizeH="0" baseline="0" noProof="0" dirty="0">
                <a:ln w="22225">
                  <a:solidFill>
                    <a:srgbClr val="BC356F"/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Have</a:t>
            </a:r>
            <a:r>
              <a:rPr kumimoji="0" lang="en-US" altLang="zh-CN" sz="6600" b="1" i="0" u="none" strike="noStrike" kern="0" cap="none" spc="0" normalizeH="0" baseline="0" noProof="0" dirty="0">
                <a:ln w="12700">
                  <a:solidFill>
                    <a:srgbClr val="E65331">
                      <a:lumMod val="5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rgbClr val="E65331">
                      <a:lumMod val="50000"/>
                    </a:srgbClr>
                  </a:innerShdw>
                </a:effectLst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 a try!</a:t>
            </a:r>
            <a:endParaRPr kumimoji="0" lang="zh-CN" altLang="en-US" sz="5400" b="1" i="0" u="none" strike="noStrike" kern="0" cap="none" spc="0" normalizeH="0" baseline="0" noProof="0" dirty="0">
              <a:ln w="12700">
                <a:solidFill>
                  <a:srgbClr val="E65331">
                    <a:lumMod val="50000"/>
                  </a:srgbClr>
                </a:solidFill>
                <a:prstDash val="solid"/>
              </a:ln>
              <a:solidFill>
                <a:srgbClr val="FF0000"/>
              </a:solidFill>
              <a:effectLst>
                <a:innerShdw blurRad="177800">
                  <a:srgbClr val="E65331">
                    <a:lumMod val="50000"/>
                  </a:srgbClr>
                </a:innerShdw>
              </a:effectLst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3" y="114582"/>
            <a:ext cx="1901285" cy="214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71675" y="3317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1543067" y="821818"/>
            <a:ext cx="10963921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for  +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一段时间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since      +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过去的时间点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           + …ago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          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一般过去时态的句子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00825" y="50847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1359665" y="3695303"/>
            <a:ext cx="9144000" cy="3693319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1. I have lived here____     I was born.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2. Bill has slept ____ three hours and a half.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3. He has been away___      two days ago.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4. They’ve watched TV play_____ nine.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5139953" y="3651964"/>
            <a:ext cx="1152525" cy="6413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since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580733" y="4237439"/>
            <a:ext cx="935038" cy="6413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for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5265708" y="4745030"/>
            <a:ext cx="1331913" cy="6413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since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4590" y="5197006"/>
            <a:ext cx="1511939" cy="1007347"/>
          </a:xfrm>
          <a:prstGeom prst="rect">
            <a:avLst/>
          </a:prstGeom>
        </p:spPr>
      </p:pic>
      <p:sp>
        <p:nvSpPr>
          <p:cNvPr id="12" name="左大括号 11"/>
          <p:cNvSpPr/>
          <p:nvPr/>
        </p:nvSpPr>
        <p:spPr>
          <a:xfrm>
            <a:off x="2789613" y="1798853"/>
            <a:ext cx="525463" cy="1274472"/>
          </a:xfrm>
          <a:prstGeom prst="leftBrace">
            <a:avLst>
              <a:gd name="adj1" fmla="val 37782"/>
              <a:gd name="adj2" fmla="val 50000"/>
            </a:avLst>
          </a:prstGeom>
          <a:noFill/>
          <a:ln w="28575" cap="flat" cmpd="sng" algn="ctr">
            <a:solidFill>
              <a:srgbClr val="2F5E01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 w="22225">
                <a:solidFill>
                  <a:srgbClr val="C0504D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Times New Roman" panose="02020603050405020304" pitchFamily="2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51" y="-55949"/>
            <a:ext cx="1901285" cy="1689873"/>
          </a:xfrm>
          <a:prstGeom prst="rect">
            <a:avLst/>
          </a:prstGeom>
        </p:spPr>
      </p:pic>
      <p:sp>
        <p:nvSpPr>
          <p:cNvPr id="14" name="Oval 31"/>
          <p:cNvSpPr>
            <a:spLocks noChangeArrowheads="1"/>
          </p:cNvSpPr>
          <p:nvPr/>
        </p:nvSpPr>
        <p:spPr bwMode="auto">
          <a:xfrm>
            <a:off x="6313870" y="3696488"/>
            <a:ext cx="2797763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5" name="Oval 31"/>
          <p:cNvSpPr>
            <a:spLocks noChangeArrowheads="1"/>
          </p:cNvSpPr>
          <p:nvPr/>
        </p:nvSpPr>
        <p:spPr bwMode="auto">
          <a:xfrm>
            <a:off x="8103570" y="5459920"/>
            <a:ext cx="1008063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6" name="Oval 31"/>
          <p:cNvSpPr>
            <a:spLocks noChangeArrowheads="1"/>
          </p:cNvSpPr>
          <p:nvPr/>
        </p:nvSpPr>
        <p:spPr bwMode="auto">
          <a:xfrm>
            <a:off x="6380991" y="4879169"/>
            <a:ext cx="3091991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7" name="Oval 31"/>
          <p:cNvSpPr>
            <a:spLocks noChangeArrowheads="1"/>
          </p:cNvSpPr>
          <p:nvPr/>
        </p:nvSpPr>
        <p:spPr bwMode="auto">
          <a:xfrm>
            <a:off x="5411955" y="4344840"/>
            <a:ext cx="4754368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3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3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3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3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3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3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3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3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/>
      <p:bldP spid="173062" grpId="0"/>
      <p:bldP spid="173063" grpId="0"/>
      <p:bldP spid="173064" grpId="0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1693" y="1230596"/>
            <a:ext cx="10768614" cy="14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have been to 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与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have gone to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have been in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的区别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562" y="2705295"/>
            <a:ext cx="11359981" cy="224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have been to 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曾经去过某地（已返回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);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次数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have gone to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去了某地  （还没有回来）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have been in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去或来到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… (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一直呆在那儿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  +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一段时间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45" y="-175061"/>
            <a:ext cx="1902117" cy="1694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313895" y="1917577"/>
            <a:ext cx="1012942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har char="–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har char="–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har char="»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3600" b="1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1.He_____________ Beijing before.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2.My mother isn’t here, she ___________Beijing.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3.He moved to Beijing 2 years ago, he ______________there for 2 years.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1174" y="674548"/>
            <a:ext cx="4774064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12700">
                  <a:solidFill>
                    <a:srgbClr val="E65331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E65331"/>
                  </a:fgClr>
                  <a:bgClr>
                    <a:srgbClr val="E65331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E65331">
                      <a:lumMod val="50000"/>
                    </a:srgbClr>
                  </a:innerShdw>
                </a:effectLst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 </a:t>
            </a:r>
            <a:r>
              <a:rPr kumimoji="0" lang="en-US" altLang="zh-CN" sz="6600" b="1" i="0" u="none" strike="noStrike" kern="1200" cap="none" spc="0" normalizeH="0" baseline="0" noProof="0" dirty="0">
                <a:ln w="22225">
                  <a:solidFill>
                    <a:srgbClr val="BC356F"/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Have</a:t>
            </a:r>
            <a:r>
              <a:rPr kumimoji="0" lang="en-US" altLang="zh-CN" sz="6600" b="1" i="0" u="none" strike="noStrike" kern="1200" cap="none" spc="0" normalizeH="0" baseline="0" noProof="0" dirty="0">
                <a:ln w="12700">
                  <a:solidFill>
                    <a:srgbClr val="E65331">
                      <a:lumMod val="5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rgbClr val="E65331">
                      <a:lumMod val="50000"/>
                    </a:srgbClr>
                  </a:innerShdw>
                </a:effectLst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 a try!</a:t>
            </a:r>
            <a:endParaRPr kumimoji="0" lang="zh-CN" altLang="en-US" sz="5400" b="1" i="0" u="none" strike="noStrike" kern="1200" cap="none" spc="0" normalizeH="0" baseline="0" noProof="0" dirty="0">
              <a:ln w="12700">
                <a:solidFill>
                  <a:srgbClr val="E65331">
                    <a:lumMod val="50000"/>
                  </a:srgbClr>
                </a:solidFill>
                <a:prstDash val="solid"/>
              </a:ln>
              <a:solidFill>
                <a:srgbClr val="FF0000"/>
              </a:solidFill>
              <a:effectLst>
                <a:innerShdw blurRad="177800">
                  <a:srgbClr val="E65331">
                    <a:lumMod val="50000"/>
                  </a:srgbClr>
                </a:innerShdw>
              </a:effectLst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85747" y="2414727"/>
            <a:ext cx="292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has been to 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20396" y="2947387"/>
            <a:ext cx="292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has gone to 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4412" y="4133568"/>
            <a:ext cx="292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has been in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1" y="227704"/>
            <a:ext cx="1901285" cy="1689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2533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95" y="1426379"/>
            <a:ext cx="1141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延续性动词表示能够延续的动作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如：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learn, work, walk, keep, have, live, stay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等。延续性动词可以与表示时间段的状语连用。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867" y="3547097"/>
            <a:ext cx="854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We  have learned English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for seven years</a:t>
            </a:r>
            <a:r>
              <a:rPr lang="en-US" altLang="zh-CN" sz="3200" b="1" dirty="0">
                <a:solidFill>
                  <a:srgbClr val="FF0000"/>
                </a:solidFill>
              </a:rPr>
              <a:t>.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8867" y="4529722"/>
            <a:ext cx="637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How long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has he  lived here?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8867" y="5512347"/>
            <a:ext cx="993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have worked in our school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since 18 years ago.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09937" y="334902"/>
            <a:ext cx="10572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Candara" panose="020E0502030303020204"/>
                <a:ea typeface="华文新魏" panose="02010800040101010101" pitchFamily="2" charset="-122"/>
              </a:rPr>
              <a:t>延续性动词与非延续性动词的转换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2645"/>
            <a:ext cx="120913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 2.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非延续性动词也称终止性动词、瞬间动词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,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表示       不能延续的动作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,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这种动作发生后立即结束。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 如 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: open, die, close, begin, finish, come, go,  borrow, lend, buy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等。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554" y="2832902"/>
            <a:ext cx="110704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zh-CN" altLang="en-US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非延续性动词在肯定句中与表示时间点的状语连用</a:t>
            </a: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.</a:t>
            </a:r>
            <a:r>
              <a:rPr lang="zh-CN" altLang="en-US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如：</a:t>
            </a:r>
            <a:r>
              <a:rPr lang="en-US" altLang="zh-CN" sz="40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two years ago; at 5 o’clock; in  1999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等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.     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4000" b="1" dirty="0" err="1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eg</a:t>
            </a:r>
            <a:r>
              <a:rPr lang="en-US" altLang="zh-CN" sz="40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:     He </a:t>
            </a: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died </a:t>
            </a:r>
            <a:r>
              <a:rPr lang="en-US" altLang="zh-CN" sz="40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5 years ago.</a:t>
            </a:r>
            <a:endParaRPr lang="en-US" altLang="zh-CN" sz="40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3274" y="4895005"/>
            <a:ext cx="10170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思考：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He has       died       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for 5 years.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正确吗？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2454" y="5643015"/>
            <a:ext cx="11070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注意：如果和时间段连用，需转换成延续性动词。</a:t>
            </a:r>
            <a:endParaRPr lang="zh-CN" altLang="en-US" sz="4000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65" y="2856663"/>
            <a:ext cx="577050" cy="6616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50712" y="5643014"/>
            <a:ext cx="577050" cy="807123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677436" y="6858000"/>
            <a:ext cx="2323602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Candara" panose="020E0502030303020204"/>
                <a:ea typeface="华文楷体" panose="02010600040101010101" pitchFamily="2" charset="-122"/>
              </a:rPr>
              <a:t>been dead</a:t>
            </a:r>
            <a:endParaRPr lang="en-US" altLang="zh-CN" sz="3600" b="1" dirty="0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00144 -0.28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5696" y="3448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ndara" panose="020E0502030303020204"/>
                <a:cs typeface="+mj-cs"/>
              </a:rPr>
              <a:t>常见的转换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532" y="766440"/>
            <a:ext cx="12104016" cy="5250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leave -                                                       borrow - </a:t>
            </a: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buy -                                                          begin/start -</a:t>
            </a: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die -                                                           finish -    </a:t>
            </a: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 join-                                                          open-</a:t>
            </a: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become -                                                  close-</a:t>
            </a: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come - </a:t>
            </a:r>
            <a:r>
              <a:rPr lang="en-US" altLang="zh-CN" sz="36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                                                      </a:t>
            </a:r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get married - </a:t>
            </a: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/>
            <a:r>
              <a:rPr lang="en-US" altLang="zh-CN" sz="36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go-      </a:t>
            </a:r>
            <a:r>
              <a:rPr lang="zh-CN" altLang="en-US" dirty="0">
                <a:solidFill>
                  <a:prstClr val="black"/>
                </a:solidFill>
                <a:latin typeface="Candara" panose="020E0502030303020204"/>
                <a:ea typeface="华文楷体" panose="02010600040101010101" pitchFamily="2" charset="-122"/>
              </a:rPr>
              <a:t>                                                                                                               </a:t>
            </a:r>
            <a:r>
              <a:rPr lang="zh-CN" altLang="en-US" sz="40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fall asleep</a:t>
            </a:r>
            <a:r>
              <a:rPr lang="en-US" altLang="zh-CN" sz="40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-</a:t>
            </a:r>
            <a:endParaRPr lang="zh-CN" altLang="en-US" sz="40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31B6FD"/>
              </a:buClr>
              <a:buSzPct val="100000"/>
            </a:pPr>
            <a:endParaRPr lang="en-US" altLang="zh-CN" sz="36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8165" y="782766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away</a:t>
            </a:r>
            <a:r>
              <a:rPr lang="en-US" altLang="zh-CN" sz="36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 (</a:t>
            </a:r>
            <a:r>
              <a:rPr lang="zh-CN" altLang="en-US" sz="36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from</a:t>
            </a:r>
            <a:r>
              <a:rPr lang="en-US" altLang="zh-CN" sz="36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)</a:t>
            </a: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 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0097" y="1400552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have   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9885" y="2118315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 </a:t>
            </a:r>
            <a:r>
              <a:rPr lang="en-US" altLang="zh-CN" sz="4000" b="1" i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dead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8165" y="2721114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in</a:t>
            </a:r>
            <a:r>
              <a:rPr lang="en-US" altLang="zh-CN" sz="36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 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68165" y="3362137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 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68165" y="4056663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 in  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8165" y="4684326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 in  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6697" y="813233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keep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02685" y="1426593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on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73386" y="2092046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over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73386" y="2744587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open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20519" y="3397128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closed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51942" y="4047015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married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83365" y="4641557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be asleep</a:t>
            </a:r>
            <a:endParaRPr lang="zh-CN" altLang="en-US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64" y="711616"/>
            <a:ext cx="1590593" cy="9111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36" y="1371268"/>
            <a:ext cx="1608684" cy="81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3699" y="1507239"/>
            <a:ext cx="1206626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1. He _____  the book for two weeks.</a:t>
            </a:r>
            <a:endParaRPr lang="en-US" altLang="zh-CN" sz="4000" b="1" dirty="0">
              <a:solidFill>
                <a:srgbClr val="0000FF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lvl="0"/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   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. borrowed        B. has borrowed    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lvl="0"/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   C. has kept          D. kept</a:t>
            </a:r>
            <a:endParaRPr lang="zh-CN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lvl="0"/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 2.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 The couple _____ for 20 years. They still love each   other deeply.</a:t>
            </a:r>
            <a:endParaRPr lang="zh-CN" altLang="zh-CN" sz="4000" b="1" dirty="0">
              <a:solidFill>
                <a:srgbClr val="0000FF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    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A. married                  B. have been married   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     C. got married           D. marry</a:t>
            </a:r>
            <a:endParaRPr lang="zh-CN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246" y="4637467"/>
            <a:ext cx="731583" cy="7132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87142" y="182022"/>
            <a:ext cx="4774064" cy="1107996"/>
          </a:xfrm>
          <a:prstGeom prst="rect">
            <a:avLst/>
          </a:prstGeom>
          <a:noFill/>
          <a:ln>
            <a:solidFill>
              <a:srgbClr val="F496CB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 w="12700">
                  <a:solidFill>
                    <a:srgbClr val="E65331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E65331"/>
                  </a:fgClr>
                  <a:bgClr>
                    <a:srgbClr val="E65331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E65331">
                      <a:lumMod val="50000"/>
                    </a:srgbClr>
                  </a:innerShdw>
                </a:effectLst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 </a:t>
            </a:r>
            <a:r>
              <a:rPr kumimoji="0" lang="en-US" altLang="zh-CN" sz="6600" b="1" i="0" u="none" strike="noStrike" kern="0" cap="none" spc="0" normalizeH="0" baseline="0" noProof="0" dirty="0">
                <a:ln w="22225">
                  <a:solidFill>
                    <a:srgbClr val="BC356F"/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Have</a:t>
            </a:r>
            <a:r>
              <a:rPr kumimoji="0" lang="en-US" altLang="zh-CN" sz="6600" b="1" i="0" u="none" strike="noStrike" kern="0" cap="none" spc="0" normalizeH="0" baseline="0" noProof="0" dirty="0">
                <a:ln w="12700">
                  <a:solidFill>
                    <a:srgbClr val="E65331">
                      <a:lumMod val="5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rgbClr val="E65331">
                      <a:lumMod val="50000"/>
                    </a:srgbClr>
                  </a:innerShdw>
                </a:effectLst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 a try!</a:t>
            </a:r>
            <a:endParaRPr kumimoji="0" lang="zh-CN" altLang="en-US" sz="5400" b="1" i="0" u="none" strike="noStrike" kern="0" cap="none" spc="0" normalizeH="0" baseline="0" noProof="0" dirty="0">
              <a:ln w="12700">
                <a:solidFill>
                  <a:srgbClr val="E65331">
                    <a:lumMod val="50000"/>
                  </a:srgbClr>
                </a:solidFill>
                <a:prstDash val="solid"/>
              </a:ln>
              <a:solidFill>
                <a:srgbClr val="FF0000"/>
              </a:solidFill>
              <a:effectLst>
                <a:innerShdw blurRad="177800">
                  <a:srgbClr val="E65331">
                    <a:lumMod val="50000"/>
                  </a:srgbClr>
                </a:innerShdw>
              </a:effectLst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" y="-337905"/>
            <a:ext cx="1901285" cy="214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20" y="2715706"/>
            <a:ext cx="731583" cy="713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224029" y="2553050"/>
            <a:ext cx="4749553" cy="14204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94" name="矩形 8193"/>
          <p:cNvSpPr/>
          <p:nvPr/>
        </p:nvSpPr>
        <p:spPr>
          <a:xfrm>
            <a:off x="7845595" y="211842"/>
            <a:ext cx="3482975" cy="957263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  <a:normAutofit fontScale="70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-960" normalizeH="0" baseline="0" noProof="0" dirty="0">
                <a:ln w="12700" cap="flat" cmpd="sng">
                  <a:solidFill>
                    <a:srgbClr val="000099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Welcome</a:t>
            </a:r>
            <a:endParaRPr kumimoji="0" lang="zh-CN" altLang="en-US" sz="9600" b="1" i="0" u="none" strike="noStrike" kern="1200" cap="none" spc="-960" normalizeH="0" baseline="0" noProof="0" dirty="0">
              <a:ln w="12700" cap="flat" cmpd="sng">
                <a:solidFill>
                  <a:srgbClr val="000099"/>
                </a:solidFill>
                <a:prstDash val="solid"/>
                <a:headEnd type="none" w="med" len="med"/>
                <a:tailEnd type="none" w="med" len="med"/>
              </a:ln>
              <a:solidFill>
                <a:srgbClr val="FF0000"/>
              </a:solidFill>
              <a:effectLst>
                <a:outerShdw dist="125724" dir="18900000" algn="ctr" rotWithShape="0">
                  <a:srgbClr val="000099"/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195" name="矩形 8194"/>
          <p:cNvSpPr/>
          <p:nvPr/>
        </p:nvSpPr>
        <p:spPr>
          <a:xfrm>
            <a:off x="5486966" y="2861625"/>
            <a:ext cx="3970338" cy="803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 lnSpcReduction="20000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0" b="1" dirty="0">
                <a:ln w="127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80">
                    <a:alpha val="95999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楷体_GB2312" panose="02010609030101010101" pitchFamily="1" charset="-122"/>
                <a:ea typeface="楷体_GB2312" panose="02010609030101010101" pitchFamily="1" charset="-122"/>
              </a:rPr>
              <a:t>一般过去时态</a:t>
            </a:r>
            <a:endParaRPr kumimoji="0" lang="zh-CN" altLang="en-US" sz="8000" b="1" i="0" u="none" strike="noStrike" kern="1200" cap="none" spc="0" normalizeH="0" baseline="0" noProof="0" dirty="0">
              <a:ln w="127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0080">
                  <a:alpha val="95999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uLnTx/>
              <a:uFillTx/>
              <a:latin typeface="楷体_GB2312" panose="02010609030101010101" pitchFamily="1" charset="-122"/>
              <a:ea typeface="楷体_GB2312" panose="02010609030101010101" pitchFamily="1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64655" y="554065"/>
            <a:ext cx="51171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72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The Past Tense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071" y="1081720"/>
            <a:ext cx="11764074" cy="5166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34177" y="2766416"/>
            <a:ext cx="5409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600" b="1" dirty="0">
                <a:ln w="127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80">
                    <a:alpha val="95999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楷体_GB2312" panose="02010609030101010101" pitchFamily="1" charset="-122"/>
                <a:ea typeface="楷体_GB2312" panose="02010609030101010101" pitchFamily="1" charset="-122"/>
              </a:rPr>
              <a:t>一般过去时态</a:t>
            </a:r>
            <a:endParaRPr lang="zh-CN" altLang="en-US" sz="5600" b="1" dirty="0">
              <a:ln w="127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0080">
                  <a:alpha val="95999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楷体_GB2312" panose="02010609030101010101" pitchFamily="1" charset="-122"/>
              <a:ea typeface="楷体_GB2312" panose="0201060903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94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554" y="34266"/>
            <a:ext cx="12191999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1610" y="-7970"/>
            <a:ext cx="9139651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ndara" panose="020E0502030303020204"/>
                <a:ea typeface="华文楷体" panose="02010600040101010101" pitchFamily="2" charset="-122"/>
              </a:rPr>
              <a:t>现在完成时和一般过去时的区别</a:t>
            </a:r>
            <a:endParaRPr lang="zh-CN" altLang="en-US" sz="4800" b="1" dirty="0">
              <a:solidFill>
                <a:schemeClr val="bg1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74964" y="725960"/>
            <a:ext cx="122669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Candara" panose="020E0502030303020204"/>
                <a:ea typeface="华文楷体" panose="02010600040101010101" pitchFamily="2" charset="-122"/>
              </a:rPr>
              <a:t>    </a:t>
            </a:r>
            <a:r>
              <a:rPr lang="zh-CN" altLang="en-US" sz="4000" b="1" dirty="0">
                <a:solidFill>
                  <a:srgbClr val="FF0000"/>
                </a:solidFill>
              </a:rPr>
              <a:t>现在完成时表示＿＿＿发生的某一动作对＿＿造成的影响或结果，强调的是＿＿＿的情况</a:t>
            </a:r>
            <a:r>
              <a:rPr lang="en-US" altLang="zh-CN" sz="4000" b="1" dirty="0">
                <a:solidFill>
                  <a:srgbClr val="FF0000"/>
                </a:solidFill>
              </a:rPr>
              <a:t>,</a:t>
            </a:r>
            <a:r>
              <a:rPr lang="zh-CN" altLang="en-US" sz="4000" b="1" dirty="0">
                <a:solidFill>
                  <a:srgbClr val="FF0000"/>
                </a:solidFill>
              </a:rPr>
              <a:t>不能和表示＿＿的时间状语连用。如</a:t>
            </a:r>
            <a:r>
              <a:rPr lang="en-US" altLang="zh-CN" sz="4000" b="1" dirty="0">
                <a:solidFill>
                  <a:srgbClr val="FF0000"/>
                </a:solidFill>
              </a:rPr>
              <a:t>yesterday</a:t>
            </a:r>
            <a:r>
              <a:rPr lang="zh-CN" altLang="en-US" sz="4000" b="1" dirty="0">
                <a:solidFill>
                  <a:srgbClr val="FF0000"/>
                </a:solidFill>
              </a:rPr>
              <a:t>，</a:t>
            </a:r>
            <a:r>
              <a:rPr lang="en-US" altLang="zh-CN" sz="4000" b="1" dirty="0">
                <a:solidFill>
                  <a:srgbClr val="FF0000"/>
                </a:solidFill>
              </a:rPr>
              <a:t>three weeks ago, last night,  in 2000</a:t>
            </a:r>
            <a:r>
              <a:rPr lang="zh-CN" altLang="en-US" sz="4000" b="1" dirty="0">
                <a:solidFill>
                  <a:srgbClr val="FF0000"/>
                </a:solidFill>
              </a:rPr>
              <a:t>等。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sz="4000" b="1" dirty="0">
                <a:solidFill>
                  <a:srgbClr val="FF0000"/>
                </a:solidFill>
              </a:rPr>
              <a:t>      一般过去时态只表示＿＿＿发生的动作或状态，和＿＿＿不发生联系，和表示＿＿＿的时间状语连用。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78013" y="694341"/>
            <a:ext cx="14109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Candara" panose="020E0502030303020204"/>
                <a:ea typeface="华文楷体" panose="02010600040101010101" pitchFamily="2" charset="-122"/>
              </a:rPr>
              <a:t> </a:t>
            </a:r>
            <a:r>
              <a:rPr lang="zh-CN" altLang="en-US" sz="4000" b="1" dirty="0">
                <a:solidFill>
                  <a:srgbClr val="0000FF"/>
                </a:solidFill>
              </a:rPr>
              <a:t>过去</a:t>
            </a:r>
            <a:r>
              <a:rPr lang="zh-CN" altLang="en-US" sz="4000" b="1" dirty="0">
                <a:solidFill>
                  <a:srgbClr val="FF0000"/>
                </a:solidFill>
              </a:rPr>
              <a:t> 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91142" y="71110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</a:rPr>
              <a:t>现在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4721" y="373958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</a:rPr>
              <a:t>现在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15743" y="308633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</a:rPr>
              <a:t>过去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10281" y="377386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</a:rPr>
              <a:t>过去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58733" y="130707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</a:rPr>
              <a:t>现在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92635" y="130958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00FF"/>
                </a:solidFill>
              </a:rPr>
              <a:t>过去</a:t>
            </a:r>
            <a:endParaRPr lang="zh-CN" altLang="en-US" sz="40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015" y="4384448"/>
            <a:ext cx="11925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have seen 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the film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for many times.  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saw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the film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last week. 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endParaRPr lang="en-US" altLang="zh-CN" sz="1600" b="1" dirty="0">
              <a:solidFill>
                <a:srgbClr val="0C10B4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2762" y="5614959"/>
            <a:ext cx="11726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He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has lived 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here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since 1992.</a:t>
            </a:r>
            <a:endParaRPr lang="en-US" altLang="zh-CN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lvl="0"/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He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lived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here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in 1992.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15" grpId="0"/>
      <p:bldP spid="16" grpId="0"/>
      <p:bldP spid="17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r="22090" b="19168"/>
          <a:stretch>
            <a:fillRect/>
          </a:stretch>
        </p:blipFill>
        <p:spPr bwMode="auto">
          <a:xfrm>
            <a:off x="609600" y="3648722"/>
            <a:ext cx="4437833" cy="260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r="22090" b="19168"/>
          <a:stretch>
            <a:fillRect/>
          </a:stretch>
        </p:blipFill>
        <p:spPr bwMode="auto">
          <a:xfrm>
            <a:off x="6299686" y="3648722"/>
            <a:ext cx="4033922" cy="269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29562" y="1485092"/>
            <a:ext cx="3907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WordArt 8"/>
          <p:cNvSpPr>
            <a:spLocks noChangeArrowheads="1" noChangeShapeType="1" noTextEdit="1"/>
          </p:cNvSpPr>
          <p:nvPr/>
        </p:nvSpPr>
        <p:spPr bwMode="auto">
          <a:xfrm>
            <a:off x="2773239" y="216457"/>
            <a:ext cx="4437832" cy="66547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0000"/>
                </a:soli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 panose="02020603050405020304" pitchFamily="2" charset="0"/>
                <a:ea typeface="宋体" panose="02010600030101010101" pitchFamily="2" charset="-122"/>
                <a:cs typeface="Times New Roman" panose="02020603050405020304" pitchFamily="2" charset="0"/>
              </a:rPr>
              <a:t>Find their homes</a:t>
            </a:r>
            <a:endParaRPr lang="zh-CN" altLang="en-US" sz="3600" b="1" kern="10" dirty="0">
              <a:ln w="12700">
                <a:solidFill>
                  <a:srgbClr val="EAEAEA"/>
                </a:solidFill>
                <a:round/>
              </a:ln>
              <a:solidFill>
                <a:srgbClr val="FF0000"/>
              </a:soli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Times New Roman" panose="02020603050405020304" pitchFamily="2" charset="0"/>
              <a:ea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0063" y="4532718"/>
            <a:ext cx="1766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000FF"/>
                </a:solidFill>
              </a:rPr>
              <a:t>past</a:t>
            </a:r>
            <a:endParaRPr lang="zh-CN" altLang="en-US" sz="5400" b="1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5965" y="941631"/>
            <a:ext cx="2006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 1989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884210" y="916830"/>
            <a:ext cx="130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 far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82854" y="891123"/>
            <a:ext cx="278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when he was 5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069803" y="891123"/>
            <a:ext cx="226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just now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61024" y="1883345"/>
            <a:ext cx="412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 the past few years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857782" y="1777479"/>
            <a:ext cx="403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since two days ago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6781" y="4684438"/>
            <a:ext cx="2372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Present perfect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180"/>
            <a:ext cx="2422123" cy="1500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9141 0.42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2115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40573 0.440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6" y="22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23998 0.424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21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-0.5181 0.4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1" y="2169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50807 0.283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4" y="1416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5703 0.30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39261" y="1836118"/>
            <a:ext cx="8513478" cy="22159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</a:rPr>
              <a:t>综合测练</a:t>
            </a:r>
            <a:endParaRPr lang="zh-CN" altLang="en-US" sz="13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22" y="0"/>
            <a:ext cx="2932111" cy="2612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69" y="-44103"/>
            <a:ext cx="12192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</a:rPr>
              <a:t>1.—Have you ever _________ an amusement park?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—Yes</a:t>
            </a:r>
            <a:r>
              <a:rPr lang="zh-CN" altLang="en-US" sz="3200" b="1" dirty="0">
                <a:solidFill>
                  <a:srgbClr val="0000FF"/>
                </a:solidFill>
              </a:rPr>
              <a:t>，</a:t>
            </a:r>
            <a:r>
              <a:rPr lang="en-US" altLang="zh-CN" sz="3200" b="1" dirty="0">
                <a:solidFill>
                  <a:srgbClr val="0000FF"/>
                </a:solidFill>
              </a:rPr>
              <a:t>I </a:t>
            </a:r>
            <a:r>
              <a:rPr lang="en-US" altLang="zh-CN" sz="3200" b="1" dirty="0" err="1">
                <a:solidFill>
                  <a:srgbClr val="0000FF"/>
                </a:solidFill>
              </a:rPr>
              <a:t>have.I</a:t>
            </a:r>
            <a:r>
              <a:rPr lang="en-US" altLang="zh-CN" sz="3200" b="1" dirty="0">
                <a:solidFill>
                  <a:srgbClr val="0000FF"/>
                </a:solidFill>
              </a:rPr>
              <a:t> ________ Fun Times Amusement Park last year.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A.been</a:t>
            </a:r>
            <a:r>
              <a:rPr lang="en-US" altLang="zh-CN" sz="3200" b="1" dirty="0">
                <a:solidFill>
                  <a:srgbClr val="FF0000"/>
                </a:solidFill>
              </a:rPr>
              <a:t> to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have gone to		</a:t>
            </a:r>
            <a:r>
              <a:rPr lang="en-US" altLang="zh-CN" sz="3200" b="1" dirty="0" err="1">
                <a:solidFill>
                  <a:srgbClr val="FF0000"/>
                </a:solidFill>
              </a:rPr>
              <a:t>B.gone</a:t>
            </a:r>
            <a:r>
              <a:rPr lang="en-US" altLang="zh-CN" sz="3200" b="1" dirty="0">
                <a:solidFill>
                  <a:srgbClr val="FF0000"/>
                </a:solidFill>
              </a:rPr>
              <a:t> to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have been to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C.gone</a:t>
            </a:r>
            <a:r>
              <a:rPr lang="en-US" altLang="zh-CN" sz="3200" b="1" dirty="0">
                <a:solidFill>
                  <a:srgbClr val="FF0000"/>
                </a:solidFill>
              </a:rPr>
              <a:t> to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went to		</a:t>
            </a:r>
            <a:r>
              <a:rPr lang="en-US" altLang="zh-CN" sz="3200" b="1" dirty="0" err="1">
                <a:solidFill>
                  <a:srgbClr val="FF0000"/>
                </a:solidFill>
              </a:rPr>
              <a:t>D.been</a:t>
            </a:r>
            <a:r>
              <a:rPr lang="en-US" altLang="zh-CN" sz="3200" b="1" dirty="0">
                <a:solidFill>
                  <a:srgbClr val="FF0000"/>
                </a:solidFill>
              </a:rPr>
              <a:t> to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went to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2.—Why</a:t>
            </a:r>
            <a:r>
              <a:rPr lang="en-US" altLang="zh-CN" sz="3200" b="1">
                <a:solidFill>
                  <a:srgbClr val="0000FF"/>
                </a:solidFill>
              </a:rPr>
              <a:t>___ she </a:t>
            </a:r>
            <a:r>
              <a:rPr lang="en-US" altLang="zh-CN" sz="3200" b="1" dirty="0">
                <a:solidFill>
                  <a:srgbClr val="0000FF"/>
                </a:solidFill>
              </a:rPr>
              <a:t>_____angry</a:t>
            </a:r>
            <a:r>
              <a:rPr lang="zh-CN" altLang="en-US" sz="3200" b="1" dirty="0">
                <a:solidFill>
                  <a:srgbClr val="0000FF"/>
                </a:solidFill>
              </a:rPr>
              <a:t>？</a:t>
            </a:r>
            <a:endParaRPr lang="zh-CN" altLang="en-US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—Because he _______at her just now.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A.did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get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shouted		</a:t>
            </a:r>
            <a:r>
              <a:rPr lang="en-US" altLang="zh-CN" sz="3200" b="1" dirty="0" err="1">
                <a:solidFill>
                  <a:srgbClr val="FF0000"/>
                </a:solidFill>
              </a:rPr>
              <a:t>B.has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got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shouted 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C.did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get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has shouted     </a:t>
            </a:r>
            <a:r>
              <a:rPr lang="en-US" altLang="zh-CN" sz="3200" b="1" dirty="0" err="1">
                <a:solidFill>
                  <a:srgbClr val="FF0000"/>
                </a:solidFill>
              </a:rPr>
              <a:t>D.has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got</a:t>
            </a:r>
            <a:r>
              <a:rPr lang="zh-CN" altLang="en-US" sz="3200" b="1" dirty="0">
                <a:solidFill>
                  <a:srgbClr val="FF0000"/>
                </a:solidFill>
              </a:rPr>
              <a:t>；</a:t>
            </a:r>
            <a:r>
              <a:rPr lang="en-US" altLang="zh-CN" sz="3200" b="1" dirty="0">
                <a:solidFill>
                  <a:srgbClr val="FF0000"/>
                </a:solidFill>
              </a:rPr>
              <a:t>has shouted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3.—Mom</a:t>
            </a:r>
            <a:r>
              <a:rPr lang="zh-CN" altLang="en-US" sz="3200" b="1" dirty="0">
                <a:solidFill>
                  <a:srgbClr val="0000FF"/>
                </a:solidFill>
              </a:rPr>
              <a:t>，</a:t>
            </a:r>
            <a:r>
              <a:rPr lang="en-US" altLang="zh-CN" sz="3200" b="1" dirty="0">
                <a:solidFill>
                  <a:srgbClr val="0000FF"/>
                </a:solidFill>
              </a:rPr>
              <a:t>I ______ the Palace Museum in the last two years.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—Well , I'll take you there next month.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>
                <a:solidFill>
                  <a:srgbClr val="FF0000"/>
                </a:solidFill>
              </a:rPr>
              <a:t>A. don't visit	</a:t>
            </a:r>
            <a:r>
              <a:rPr lang="en-US" altLang="zh-CN" sz="3200" b="1" dirty="0" err="1">
                <a:solidFill>
                  <a:srgbClr val="FF0000"/>
                </a:solidFill>
              </a:rPr>
              <a:t>B.won't</a:t>
            </a:r>
            <a:r>
              <a:rPr lang="en-US" altLang="zh-CN" sz="3200" b="1" dirty="0">
                <a:solidFill>
                  <a:srgbClr val="FF0000"/>
                </a:solidFill>
              </a:rPr>
              <a:t> visit  </a:t>
            </a:r>
            <a:r>
              <a:rPr lang="en-US" altLang="zh-CN" sz="3200" b="1" dirty="0" err="1">
                <a:solidFill>
                  <a:srgbClr val="FF0000"/>
                </a:solidFill>
              </a:rPr>
              <a:t>C.haven't</a:t>
            </a:r>
            <a:r>
              <a:rPr lang="en-US" altLang="zh-CN" sz="3200" b="1" dirty="0">
                <a:solidFill>
                  <a:srgbClr val="FF0000"/>
                </a:solidFill>
              </a:rPr>
              <a:t> visited	</a:t>
            </a:r>
            <a:r>
              <a:rPr lang="en-US" altLang="zh-CN" sz="3200" b="1" dirty="0" err="1">
                <a:solidFill>
                  <a:srgbClr val="FF0000"/>
                </a:solidFill>
              </a:rPr>
              <a:t>D.didn't</a:t>
            </a:r>
            <a:r>
              <a:rPr lang="en-US" altLang="zh-CN" sz="3200" b="1" dirty="0">
                <a:solidFill>
                  <a:srgbClr val="FF0000"/>
                </a:solidFill>
              </a:rPr>
              <a:t> visit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>
                <a:solidFill>
                  <a:srgbClr val="0000FF"/>
                </a:solidFill>
              </a:rPr>
              <a:t>4.My brother _______ college for over three years.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r>
              <a:rPr lang="en-US" altLang="zh-CN" sz="3200" b="1" dirty="0">
                <a:solidFill>
                  <a:srgbClr val="FF0000"/>
                </a:solidFill>
              </a:rPr>
              <a:t>A. has gone to	</a:t>
            </a:r>
            <a:r>
              <a:rPr lang="en-US" altLang="zh-CN" sz="3200" b="1" dirty="0" err="1">
                <a:solidFill>
                  <a:srgbClr val="FF0000"/>
                </a:solidFill>
              </a:rPr>
              <a:t>B.has</a:t>
            </a:r>
            <a:r>
              <a:rPr lang="en-US" altLang="zh-CN" sz="3200" b="1" dirty="0">
                <a:solidFill>
                  <a:srgbClr val="FF0000"/>
                </a:solidFill>
              </a:rPr>
              <a:t> been to    </a:t>
            </a:r>
            <a:r>
              <a:rPr lang="en-US" altLang="zh-CN" sz="3200" b="1" dirty="0" err="1">
                <a:solidFill>
                  <a:srgbClr val="FF0000"/>
                </a:solidFill>
              </a:rPr>
              <a:t>C.has</a:t>
            </a:r>
            <a:r>
              <a:rPr lang="en-US" altLang="zh-CN" sz="3200" b="1" dirty="0">
                <a:solidFill>
                  <a:srgbClr val="FF0000"/>
                </a:solidFill>
              </a:rPr>
              <a:t> been in D. has been for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233996"/>
            <a:ext cx="744837" cy="963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5833438"/>
            <a:ext cx="750459" cy="7604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58" y="4837994"/>
            <a:ext cx="750459" cy="7604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2819400"/>
            <a:ext cx="609600" cy="767080"/>
          </a:xfrm>
          <a:prstGeom prst="rect">
            <a:avLst/>
          </a:prstGeom>
        </p:spPr>
      </p:pic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5467644" y="2433005"/>
            <a:ext cx="1898356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5824850" y="5401897"/>
            <a:ext cx="4192910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10281920" y="453603"/>
            <a:ext cx="1686560" cy="594830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3" name="Oval 31"/>
          <p:cNvSpPr>
            <a:spLocks noChangeArrowheads="1"/>
          </p:cNvSpPr>
          <p:nvPr/>
        </p:nvSpPr>
        <p:spPr bwMode="auto">
          <a:xfrm>
            <a:off x="7492430" y="3891070"/>
            <a:ext cx="4192910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4" name="Oval 31"/>
          <p:cNvSpPr>
            <a:spLocks noChangeArrowheads="1"/>
          </p:cNvSpPr>
          <p:nvPr/>
        </p:nvSpPr>
        <p:spPr bwMode="auto">
          <a:xfrm>
            <a:off x="2646377" y="0"/>
            <a:ext cx="899463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-64264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5.The little boy ______ for over twelve hours. You'd better wake him up.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 err="1">
                <a:solidFill>
                  <a:srgbClr val="FF0000"/>
                </a:solidFill>
              </a:rPr>
              <a:t>A.has</a:t>
            </a:r>
            <a:r>
              <a:rPr lang="en-US" altLang="zh-CN" sz="3600" b="1" dirty="0">
                <a:solidFill>
                  <a:srgbClr val="FF0000"/>
                </a:solidFill>
              </a:rPr>
              <a:t> been asleep		</a:t>
            </a:r>
            <a:r>
              <a:rPr lang="en-US" altLang="zh-CN" sz="3600" b="1" dirty="0" err="1">
                <a:solidFill>
                  <a:srgbClr val="FF0000"/>
                </a:solidFill>
              </a:rPr>
              <a:t>B.has</a:t>
            </a:r>
            <a:r>
              <a:rPr lang="en-US" altLang="zh-CN" sz="3600" b="1" dirty="0">
                <a:solidFill>
                  <a:srgbClr val="FF0000"/>
                </a:solidFill>
              </a:rPr>
              <a:t> fallen asleep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 err="1">
                <a:solidFill>
                  <a:srgbClr val="FF0000"/>
                </a:solidFill>
              </a:rPr>
              <a:t>C.has</a:t>
            </a:r>
            <a:r>
              <a:rPr lang="en-US" altLang="zh-CN" sz="3600" b="1" dirty="0">
                <a:solidFill>
                  <a:srgbClr val="FF0000"/>
                </a:solidFill>
              </a:rPr>
              <a:t> gone to bed		</a:t>
            </a:r>
            <a:r>
              <a:rPr lang="en-US" altLang="zh-CN" sz="3600" b="1" dirty="0" err="1">
                <a:solidFill>
                  <a:srgbClr val="FF0000"/>
                </a:solidFill>
              </a:rPr>
              <a:t>D.has</a:t>
            </a:r>
            <a:r>
              <a:rPr lang="en-US" altLang="zh-CN" sz="3600" b="1" dirty="0">
                <a:solidFill>
                  <a:srgbClr val="FF0000"/>
                </a:solidFill>
              </a:rPr>
              <a:t> gone to sleep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6.Hearing that she  _____ the entrance exam to No.2 Senior High School</a:t>
            </a:r>
            <a:r>
              <a:rPr lang="zh-CN" altLang="en-US" sz="3600" b="1" dirty="0">
                <a:solidFill>
                  <a:srgbClr val="0000FF"/>
                </a:solidFill>
              </a:rPr>
              <a:t>，</a:t>
            </a:r>
            <a:r>
              <a:rPr lang="en-US" altLang="zh-CN" sz="3600" b="1" dirty="0">
                <a:solidFill>
                  <a:srgbClr val="0000FF"/>
                </a:solidFill>
              </a:rPr>
              <a:t>Judy is excited.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 err="1">
                <a:solidFill>
                  <a:srgbClr val="FF0000"/>
                </a:solidFill>
              </a:rPr>
              <a:t>A.has</a:t>
            </a:r>
            <a:r>
              <a:rPr lang="en-US" altLang="zh-CN" sz="3600" b="1" dirty="0">
                <a:solidFill>
                  <a:srgbClr val="FF0000"/>
                </a:solidFill>
              </a:rPr>
              <a:t> succeeded in		B.is succeeded in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FF0000"/>
                </a:solidFill>
              </a:rPr>
              <a:t>C.is failed in		             D. has failed in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 7.According to an old Chinese story, a boy </a:t>
            </a:r>
            <a:r>
              <a:rPr lang="en-US" altLang="zh-CN" sz="3600" b="1" u="sng" dirty="0">
                <a:solidFill>
                  <a:srgbClr val="FF0000"/>
                </a:solidFill>
              </a:rPr>
              <a:t>named </a:t>
            </a:r>
            <a:r>
              <a:rPr lang="en-US" altLang="zh-CN" sz="3600" b="1" dirty="0">
                <a:solidFill>
                  <a:srgbClr val="0000FF"/>
                </a:solidFill>
              </a:rPr>
              <a:t>Cao Chong ________an elephant </a:t>
            </a:r>
            <a:r>
              <a:rPr lang="en-US" altLang="zh-CN" sz="3600" b="1" dirty="0">
                <a:solidFill>
                  <a:srgbClr val="FF0000"/>
                </a:solidFill>
              </a:rPr>
              <a:t>in</a:t>
            </a:r>
            <a:r>
              <a:rPr lang="en-US" altLang="zh-CN" sz="3600" b="1" dirty="0">
                <a:solidFill>
                  <a:srgbClr val="0000FF"/>
                </a:solidFill>
              </a:rPr>
              <a:t> a clever way.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FF0000"/>
                </a:solidFill>
              </a:rPr>
              <a:t>A.to weigh	B. weighs	    C. weighed	D. weight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528" y="5353235"/>
            <a:ext cx="772357" cy="905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93"/>
            <a:ext cx="692457" cy="7465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395"/>
            <a:ext cx="609600" cy="746541"/>
          </a:xfrm>
          <a:prstGeom prst="rect">
            <a:avLst/>
          </a:prstGeom>
        </p:spPr>
      </p:pic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4978400" y="0"/>
            <a:ext cx="5110480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9" name="Oval 31"/>
          <p:cNvSpPr>
            <a:spLocks noChangeArrowheads="1"/>
          </p:cNvSpPr>
          <p:nvPr/>
        </p:nvSpPr>
        <p:spPr bwMode="auto">
          <a:xfrm>
            <a:off x="4513646" y="2676617"/>
            <a:ext cx="3543234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3423919" y="4377259"/>
            <a:ext cx="1554481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3063" y="66068"/>
            <a:ext cx="11978937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/>
              <a:t>     </a:t>
            </a:r>
            <a:r>
              <a:rPr lang="zh-CN" altLang="en-US" sz="4400" b="1" dirty="0">
                <a:solidFill>
                  <a:srgbClr val="0000FF"/>
                </a:solidFill>
              </a:rPr>
              <a:t>用所给单词的适当形式填空</a:t>
            </a:r>
            <a:endParaRPr lang="zh-CN" altLang="en-US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FF0000"/>
                </a:solidFill>
              </a:rPr>
              <a:t>     </a:t>
            </a:r>
            <a:r>
              <a:rPr lang="en-US" altLang="zh-CN" sz="4400" b="1" dirty="0">
                <a:solidFill>
                  <a:srgbClr val="FF0000"/>
                </a:solidFill>
              </a:rPr>
              <a:t>develop</a:t>
            </a:r>
            <a:r>
              <a:rPr lang="zh-CN" altLang="en-US" sz="4400" b="1" dirty="0">
                <a:solidFill>
                  <a:srgbClr val="FF0000"/>
                </a:solidFill>
              </a:rPr>
              <a:t>，</a:t>
            </a:r>
            <a:r>
              <a:rPr lang="en-US" altLang="zh-CN" sz="4400" b="1" dirty="0">
                <a:solidFill>
                  <a:srgbClr val="FF0000"/>
                </a:solidFill>
              </a:rPr>
              <a:t>realize</a:t>
            </a:r>
            <a:r>
              <a:rPr lang="zh-CN" altLang="en-US" sz="4400" b="1" dirty="0">
                <a:solidFill>
                  <a:srgbClr val="FF0000"/>
                </a:solidFill>
              </a:rPr>
              <a:t>，</a:t>
            </a:r>
            <a:r>
              <a:rPr lang="en-US" altLang="zh-CN" sz="4400" b="1" dirty="0">
                <a:solidFill>
                  <a:srgbClr val="FF0000"/>
                </a:solidFill>
              </a:rPr>
              <a:t>not return</a:t>
            </a:r>
            <a:r>
              <a:rPr lang="zh-CN" altLang="en-US" sz="4400" b="1" dirty="0">
                <a:solidFill>
                  <a:srgbClr val="FF0000"/>
                </a:solidFill>
              </a:rPr>
              <a:t>，</a:t>
            </a:r>
            <a:r>
              <a:rPr lang="en-US" altLang="zh-CN" sz="4400" b="1" dirty="0">
                <a:solidFill>
                  <a:srgbClr val="FF0000"/>
                </a:solidFill>
              </a:rPr>
              <a:t>go</a:t>
            </a:r>
            <a:r>
              <a:rPr lang="zh-CN" altLang="en-US" sz="4400" b="1" dirty="0">
                <a:solidFill>
                  <a:srgbClr val="FF0000"/>
                </a:solidFill>
              </a:rPr>
              <a:t>，</a:t>
            </a:r>
            <a:r>
              <a:rPr lang="en-US" altLang="zh-CN" sz="4400" b="1" dirty="0">
                <a:solidFill>
                  <a:srgbClr val="FF0000"/>
                </a:solidFill>
              </a:rPr>
              <a:t>take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1.—Where are Tom and Jerry?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—They _________  to the playground.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2.Our hometown ______________rapidly </a:t>
            </a:r>
            <a:r>
              <a:rPr lang="en-US" altLang="zh-CN" sz="3600" b="1" u="sng" dirty="0">
                <a:solidFill>
                  <a:srgbClr val="FF0000"/>
                </a:solidFill>
              </a:rPr>
              <a:t>in the past</a:t>
            </a:r>
            <a:endParaRPr lang="en-US" altLang="zh-CN" sz="3600" b="1" u="sng" dirty="0">
              <a:solidFill>
                <a:srgbClr val="FF0000"/>
              </a:solidFill>
            </a:endParaRPr>
          </a:p>
          <a:p>
            <a:r>
              <a:rPr lang="en-US" altLang="zh-CN" sz="3600" b="1" u="sng" dirty="0">
                <a:solidFill>
                  <a:srgbClr val="FF0000"/>
                </a:solidFill>
              </a:rPr>
              <a:t> few years.</a:t>
            </a:r>
            <a:endParaRPr lang="en-US" altLang="zh-CN" sz="3600" b="1" u="sng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3.Ten minutes ago</a:t>
            </a:r>
            <a:r>
              <a:rPr lang="zh-CN" altLang="en-US" sz="3600" b="1" dirty="0">
                <a:solidFill>
                  <a:srgbClr val="0000FF"/>
                </a:solidFill>
              </a:rPr>
              <a:t>，</a:t>
            </a:r>
            <a:r>
              <a:rPr lang="en-US" altLang="zh-CN" sz="3600" b="1" dirty="0">
                <a:solidFill>
                  <a:srgbClr val="0000FF"/>
                </a:solidFill>
              </a:rPr>
              <a:t>the nurse _____ my temperature.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4.So far more and more people ____________ the importance of protecting the environment.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5.I am angry with Sally because she borrowed my favorite CD last week and _____________  it yet.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89" y="3560294"/>
            <a:ext cx="987711" cy="81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1" y="3945508"/>
            <a:ext cx="1691148" cy="9699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3313" y="1839786"/>
            <a:ext cx="246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have gone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49213" y="2459503"/>
            <a:ext cx="353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has developed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87499" y="3460973"/>
            <a:ext cx="160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took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61168" y="4107304"/>
            <a:ext cx="341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have realized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13026" y="5761651"/>
            <a:ext cx="436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hasn’t returned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848" y="5609036"/>
            <a:ext cx="938074" cy="951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583" y="2396971"/>
            <a:ext cx="6596108" cy="1828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7" y="122812"/>
            <a:ext cx="2932430" cy="2615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 </a:t>
            </a:r>
            <a:r>
              <a:rPr lang="en-US" altLang="zh-CN" sz="3600" b="1" dirty="0">
                <a:solidFill>
                  <a:srgbClr val="0000FF"/>
                </a:solidFill>
              </a:rPr>
              <a:t>1.(2018·</a:t>
            </a:r>
            <a:r>
              <a:rPr lang="zh-CN" altLang="en-US" sz="3600" b="1" dirty="0">
                <a:solidFill>
                  <a:srgbClr val="0000FF"/>
                </a:solidFill>
              </a:rPr>
              <a:t>四川</a:t>
            </a:r>
            <a:r>
              <a:rPr lang="en-US" altLang="zh-CN" sz="3600" b="1" dirty="0">
                <a:solidFill>
                  <a:srgbClr val="0000FF"/>
                </a:solidFill>
              </a:rPr>
              <a:t>)—Paris is a wonderful place.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—So it is.  I ________ there twice.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FF0000"/>
                </a:solidFill>
              </a:rPr>
              <a:t>   </a:t>
            </a:r>
            <a:r>
              <a:rPr lang="en-US" altLang="zh-CN" sz="3600" b="1" dirty="0" err="1">
                <a:solidFill>
                  <a:srgbClr val="FF0000"/>
                </a:solidFill>
              </a:rPr>
              <a:t>A.have</a:t>
            </a:r>
            <a:r>
              <a:rPr lang="en-US" altLang="zh-CN" sz="3600" b="1" dirty="0">
                <a:solidFill>
                  <a:srgbClr val="FF0000"/>
                </a:solidFill>
              </a:rPr>
              <a:t> been	B. have gone  C. went D. will go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2.(2018·</a:t>
            </a:r>
            <a:r>
              <a:rPr lang="zh-CN" altLang="en-US" sz="3600" b="1" dirty="0">
                <a:solidFill>
                  <a:srgbClr val="0000FF"/>
                </a:solidFill>
              </a:rPr>
              <a:t>重庆</a:t>
            </a:r>
            <a:r>
              <a:rPr lang="en-US" altLang="zh-CN" sz="3600" b="1" dirty="0">
                <a:solidFill>
                  <a:srgbClr val="0000FF"/>
                </a:solidFill>
              </a:rPr>
              <a:t>)They don't live here any longer. They _____ to Chengdu last month.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   </a:t>
            </a:r>
            <a:r>
              <a:rPr lang="en-US" altLang="zh-CN" sz="3600" b="1" dirty="0" err="1">
                <a:solidFill>
                  <a:srgbClr val="FF0000"/>
                </a:solidFill>
              </a:rPr>
              <a:t>A.move</a:t>
            </a:r>
            <a:r>
              <a:rPr lang="en-US" altLang="zh-CN" sz="3600" b="1" dirty="0">
                <a:solidFill>
                  <a:srgbClr val="FF0000"/>
                </a:solidFill>
              </a:rPr>
              <a:t>	</a:t>
            </a:r>
            <a:r>
              <a:rPr lang="en-US" altLang="zh-CN" sz="3600" b="1" dirty="0" err="1">
                <a:solidFill>
                  <a:srgbClr val="FF0000"/>
                </a:solidFill>
              </a:rPr>
              <a:t>B.moved</a:t>
            </a:r>
            <a:r>
              <a:rPr lang="en-US" altLang="zh-CN" sz="3600" b="1" dirty="0">
                <a:solidFill>
                  <a:srgbClr val="FF0000"/>
                </a:solidFill>
              </a:rPr>
              <a:t>    </a:t>
            </a:r>
            <a:r>
              <a:rPr lang="en-US" altLang="zh-CN" sz="3600" b="1" dirty="0" err="1">
                <a:solidFill>
                  <a:srgbClr val="FF0000"/>
                </a:solidFill>
              </a:rPr>
              <a:t>C.will</a:t>
            </a:r>
            <a:r>
              <a:rPr lang="en-US" altLang="zh-CN" sz="3600" b="1" dirty="0">
                <a:solidFill>
                  <a:srgbClr val="FF0000"/>
                </a:solidFill>
              </a:rPr>
              <a:t> move   </a:t>
            </a:r>
            <a:r>
              <a:rPr lang="en-US" altLang="zh-CN" sz="3600" b="1" dirty="0" err="1">
                <a:solidFill>
                  <a:srgbClr val="FF0000"/>
                </a:solidFill>
              </a:rPr>
              <a:t>D.are</a:t>
            </a:r>
            <a:r>
              <a:rPr lang="en-US" altLang="zh-CN" sz="3600" b="1" dirty="0">
                <a:solidFill>
                  <a:srgbClr val="FF0000"/>
                </a:solidFill>
              </a:rPr>
              <a:t> moving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3.(2017·</a:t>
            </a:r>
            <a:r>
              <a:rPr lang="zh-CN" altLang="en-US" sz="3600" b="1" dirty="0">
                <a:solidFill>
                  <a:srgbClr val="0000FF"/>
                </a:solidFill>
              </a:rPr>
              <a:t>济南</a:t>
            </a:r>
            <a:r>
              <a:rPr lang="en-US" altLang="zh-CN" sz="3600" b="1" dirty="0">
                <a:solidFill>
                  <a:srgbClr val="0000FF"/>
                </a:solidFill>
              </a:rPr>
              <a:t>)—Is this a new piano</a:t>
            </a:r>
            <a:r>
              <a:rPr lang="zh-CN" altLang="en-US" sz="3600" b="1" dirty="0">
                <a:solidFill>
                  <a:srgbClr val="0000FF"/>
                </a:solidFill>
              </a:rPr>
              <a:t>？</a:t>
            </a:r>
            <a:endParaRPr lang="zh-CN" altLang="en-US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  —No. I have _________it for a long time.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FF0000"/>
                </a:solidFill>
              </a:rPr>
              <a:t>   A. had		B. joined     C. bought	  D. borrowed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4.(2017·</a:t>
            </a:r>
            <a:r>
              <a:rPr lang="zh-CN" altLang="en-US" sz="3600" b="1" dirty="0">
                <a:solidFill>
                  <a:srgbClr val="0000FF"/>
                </a:solidFill>
              </a:rPr>
              <a:t>北京</a:t>
            </a:r>
            <a:r>
              <a:rPr lang="en-US" altLang="zh-CN" sz="3600" b="1" dirty="0">
                <a:solidFill>
                  <a:srgbClr val="0000FF"/>
                </a:solidFill>
              </a:rPr>
              <a:t>)Lily is my classmate. We ________ each other since she </a:t>
            </a:r>
            <a:r>
              <a:rPr lang="en-US" altLang="zh-CN" sz="3600" b="1" dirty="0">
                <a:solidFill>
                  <a:srgbClr val="FF0000"/>
                </a:solidFill>
              </a:rPr>
              <a:t>came</a:t>
            </a:r>
            <a:r>
              <a:rPr lang="en-US" altLang="zh-CN" sz="3600" b="1" dirty="0">
                <a:solidFill>
                  <a:srgbClr val="0000FF"/>
                </a:solidFill>
              </a:rPr>
              <a:t> to our school.  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A. know 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B. knew  C. have known  D. will know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93" y="6019060"/>
            <a:ext cx="609600" cy="7212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1" y="4407764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84" y="2760553"/>
            <a:ext cx="723531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1" y="1171113"/>
            <a:ext cx="609600" cy="609600"/>
          </a:xfrm>
          <a:prstGeom prst="rect">
            <a:avLst/>
          </a:prstGeom>
        </p:spPr>
      </p:pic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5998911" y="594851"/>
            <a:ext cx="1570290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9" name="Oval 31"/>
          <p:cNvSpPr>
            <a:spLocks noChangeArrowheads="1"/>
          </p:cNvSpPr>
          <p:nvPr/>
        </p:nvSpPr>
        <p:spPr bwMode="auto">
          <a:xfrm>
            <a:off x="3986293" y="2184291"/>
            <a:ext cx="2797763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1" name="Oval 31"/>
          <p:cNvSpPr>
            <a:spLocks noChangeArrowheads="1"/>
          </p:cNvSpPr>
          <p:nvPr/>
        </p:nvSpPr>
        <p:spPr bwMode="auto">
          <a:xfrm>
            <a:off x="5805870" y="3886037"/>
            <a:ext cx="3429570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1188531" y="5554444"/>
            <a:ext cx="1463230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069"/>
            <a:ext cx="12100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00FF"/>
                </a:solidFill>
              </a:rPr>
              <a:t>5. –How many times ______Jim  ____to the Great wall</a:t>
            </a:r>
            <a:r>
              <a:rPr lang="zh-CN" altLang="en-US" sz="3600" b="1" dirty="0">
                <a:solidFill>
                  <a:srgbClr val="0000FF"/>
                </a:solidFill>
              </a:rPr>
              <a:t>？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 lvl="0"/>
            <a:r>
              <a:rPr lang="en-US" altLang="zh-CN" sz="3600" b="1" dirty="0">
                <a:solidFill>
                  <a:srgbClr val="0000FF"/>
                </a:solidFill>
              </a:rPr>
              <a:t>   —Only once. (2015.</a:t>
            </a:r>
            <a:r>
              <a:rPr lang="zh-CN" altLang="en-US" sz="3600" b="1" dirty="0">
                <a:solidFill>
                  <a:srgbClr val="0000FF"/>
                </a:solidFill>
              </a:rPr>
              <a:t>青岛）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 lvl="0"/>
            <a:r>
              <a:rPr lang="en-US" altLang="zh-CN" sz="3600" b="1" dirty="0">
                <a:solidFill>
                  <a:srgbClr val="FF0000"/>
                </a:solidFill>
              </a:rPr>
              <a:t>  A. does, do   B. did, go    C. has gone D. has been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lvl="0"/>
            <a:r>
              <a:rPr lang="en-US" altLang="zh-CN" sz="3600" b="1" dirty="0">
                <a:solidFill>
                  <a:srgbClr val="0000FF"/>
                </a:solidFill>
              </a:rPr>
              <a:t>6. William Shakespeare ______  for 400 years, but his works still influence today. (2016.</a:t>
            </a:r>
            <a:r>
              <a:rPr lang="zh-CN" altLang="en-US" sz="3600" b="1" dirty="0">
                <a:solidFill>
                  <a:srgbClr val="0000FF"/>
                </a:solidFill>
              </a:rPr>
              <a:t>青岛）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 lvl="0"/>
            <a:r>
              <a:rPr lang="en-US" altLang="zh-CN" sz="3600" b="1" dirty="0">
                <a:solidFill>
                  <a:srgbClr val="FF0000"/>
                </a:solidFill>
              </a:rPr>
              <a:t>   A. died                      B. was dying   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lvl="0"/>
            <a:r>
              <a:rPr lang="en-US" altLang="zh-CN" sz="3600" b="1" dirty="0">
                <a:solidFill>
                  <a:srgbClr val="FF0000"/>
                </a:solidFill>
              </a:rPr>
              <a:t>   C. has died               D. has been dead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052" y="4061392"/>
            <a:ext cx="11771790" cy="217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4000" b="1" kern="0" dirty="0">
                <a:solidFill>
                  <a:srgbClr val="0000FF"/>
                </a:solidFill>
                <a:ea typeface="宋体" panose="02010600030101010101" pitchFamily="2" charset="-122"/>
              </a:rPr>
              <a:t>7</a:t>
            </a:r>
            <a:r>
              <a:rPr lang="zh-CN" altLang="en-US" sz="3600" b="1" dirty="0">
                <a:solidFill>
                  <a:srgbClr val="0000FF"/>
                </a:solidFill>
              </a:rPr>
              <a:t>. His uncle ____ for more than 9 years.（</a:t>
            </a:r>
            <a:r>
              <a:rPr lang="en-US" altLang="zh-CN" sz="3600" b="1" dirty="0">
                <a:solidFill>
                  <a:srgbClr val="0000FF"/>
                </a:solidFill>
              </a:rPr>
              <a:t>2018.</a:t>
            </a:r>
            <a:r>
              <a:rPr lang="zh-CN" altLang="en-US" sz="3600" b="1" dirty="0">
                <a:solidFill>
                  <a:srgbClr val="0000FF"/>
                </a:solidFill>
              </a:rPr>
              <a:t>广州）</a:t>
            </a:r>
            <a:endParaRPr lang="zh-CN" altLang="en-US" sz="3600" b="1" dirty="0">
              <a:solidFill>
                <a:srgbClr val="0000FF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sz="4000" b="1" kern="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rgbClr val="FF0000"/>
                </a:solidFill>
              </a:rPr>
              <a:t>A. has </a:t>
            </a:r>
            <a:r>
              <a:rPr lang="zh-CN" altLang="en-US" sz="3600" b="1" dirty="0">
                <a:solidFill>
                  <a:srgbClr val="0000FF"/>
                </a:solidFill>
              </a:rPr>
              <a:t>come</a:t>
            </a:r>
            <a:r>
              <a:rPr lang="zh-CN" altLang="en-US" sz="3600" b="1" dirty="0">
                <a:solidFill>
                  <a:srgbClr val="FF0000"/>
                </a:solidFill>
              </a:rPr>
              <a:t> here    B. has </a:t>
            </a:r>
            <a:r>
              <a:rPr lang="zh-CN" altLang="en-US" sz="3600" b="1" dirty="0">
                <a:solidFill>
                  <a:srgbClr val="0000FF"/>
                </a:solidFill>
              </a:rPr>
              <a:t>started</a:t>
            </a:r>
            <a:r>
              <a:rPr lang="zh-CN" altLang="en-US" sz="3600" b="1" dirty="0">
                <a:solidFill>
                  <a:srgbClr val="FF0000"/>
                </a:solidFill>
              </a:rPr>
              <a:t> to work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sz="3600" b="1" dirty="0">
                <a:solidFill>
                  <a:srgbClr val="FF0000"/>
                </a:solidFill>
              </a:rPr>
              <a:t>  C. has lived there    D. has </a:t>
            </a:r>
            <a:r>
              <a:rPr lang="zh-CN" altLang="en-US" sz="3600" b="1" dirty="0">
                <a:solidFill>
                  <a:srgbClr val="0000FF"/>
                </a:solidFill>
              </a:rPr>
              <a:t>left </a:t>
            </a:r>
            <a:r>
              <a:rPr lang="zh-CN" altLang="en-US" sz="3600" b="1" dirty="0">
                <a:solidFill>
                  <a:srgbClr val="FF0000"/>
                </a:solidFill>
              </a:rPr>
              <a:t>the university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2" y="984961"/>
            <a:ext cx="929196" cy="8786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82" y="3106789"/>
            <a:ext cx="995779" cy="11370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6" y="5390354"/>
            <a:ext cx="1102311" cy="926281"/>
          </a:xfrm>
          <a:prstGeom prst="rect">
            <a:avLst/>
          </a:prstGeom>
        </p:spPr>
      </p:pic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361787" y="541365"/>
            <a:ext cx="2797763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9" name="Oval 31"/>
          <p:cNvSpPr>
            <a:spLocks noChangeArrowheads="1"/>
          </p:cNvSpPr>
          <p:nvPr/>
        </p:nvSpPr>
        <p:spPr bwMode="auto">
          <a:xfrm>
            <a:off x="3067418" y="95202"/>
            <a:ext cx="1469071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1" name="Oval 31"/>
          <p:cNvSpPr>
            <a:spLocks noChangeArrowheads="1"/>
          </p:cNvSpPr>
          <p:nvPr/>
        </p:nvSpPr>
        <p:spPr bwMode="auto">
          <a:xfrm>
            <a:off x="6836496" y="1715123"/>
            <a:ext cx="3363947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4006738" y="4174809"/>
            <a:ext cx="5053671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 animBg="1"/>
      <p:bldP spid="9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20262"/>
            <a:ext cx="121231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1.The bridge _________ (be) a symbol of the town for over 400 years since then.</a:t>
            </a:r>
            <a:r>
              <a:rPr lang="en-US" altLang="zh-CN" sz="3600" b="1" dirty="0">
                <a:solidFill>
                  <a:srgbClr val="FF0000"/>
                </a:solidFill>
              </a:rPr>
              <a:t>( 2015. </a:t>
            </a:r>
            <a:r>
              <a:rPr lang="zh-CN" altLang="en-US" sz="3600" b="1" dirty="0">
                <a:solidFill>
                  <a:srgbClr val="FF0000"/>
                </a:solidFill>
              </a:rPr>
              <a:t>临沂）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2.Lisa is only 16 years old, but she ____ already      _____</a:t>
            </a:r>
            <a:r>
              <a:rPr lang="zh-CN" altLang="en-US" sz="3600" b="1" dirty="0">
                <a:solidFill>
                  <a:srgbClr val="0000FF"/>
                </a:solidFill>
              </a:rPr>
              <a:t>（</a:t>
            </a:r>
            <a:r>
              <a:rPr lang="en-US" altLang="zh-CN" sz="3600" b="1" dirty="0">
                <a:solidFill>
                  <a:srgbClr val="0000FF"/>
                </a:solidFill>
              </a:rPr>
              <a:t>have</a:t>
            </a:r>
            <a:r>
              <a:rPr lang="zh-CN" altLang="en-US" sz="3600" b="1" dirty="0">
                <a:solidFill>
                  <a:srgbClr val="0000FF"/>
                </a:solidFill>
              </a:rPr>
              <a:t>）</a:t>
            </a:r>
            <a:r>
              <a:rPr lang="en-US" altLang="zh-CN" sz="3600" b="1" dirty="0">
                <a:solidFill>
                  <a:srgbClr val="0000FF"/>
                </a:solidFill>
              </a:rPr>
              <a:t>lots of success.</a:t>
            </a:r>
            <a:r>
              <a:rPr lang="zh-CN" altLang="en-US" sz="3600" b="1" dirty="0">
                <a:solidFill>
                  <a:srgbClr val="FF0000"/>
                </a:solidFill>
              </a:rPr>
              <a:t>（</a:t>
            </a:r>
            <a:r>
              <a:rPr lang="en-US" altLang="zh-CN" sz="3600" b="1" dirty="0">
                <a:solidFill>
                  <a:srgbClr val="FF0000"/>
                </a:solidFill>
              </a:rPr>
              <a:t>2016. </a:t>
            </a:r>
            <a:r>
              <a:rPr lang="zh-CN" altLang="en-US" sz="3600" b="1" dirty="0">
                <a:solidFill>
                  <a:srgbClr val="FF0000"/>
                </a:solidFill>
              </a:rPr>
              <a:t>济宁）</a:t>
            </a:r>
            <a:endParaRPr lang="zh-CN" altLang="en-US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3. So far, I _______________ (not forget )her sweet smile and the warm hug that she gave me. </a:t>
            </a:r>
            <a:r>
              <a:rPr lang="en-US" altLang="zh-CN" sz="3600" b="1" dirty="0">
                <a:solidFill>
                  <a:srgbClr val="FF0000"/>
                </a:solidFill>
              </a:rPr>
              <a:t>(2016. </a:t>
            </a:r>
            <a:r>
              <a:rPr lang="zh-CN" altLang="en-US" sz="3600" b="1" dirty="0">
                <a:solidFill>
                  <a:srgbClr val="FF0000"/>
                </a:solidFill>
              </a:rPr>
              <a:t>滨州</a:t>
            </a:r>
            <a:r>
              <a:rPr lang="en-US" altLang="zh-CN" sz="3600" b="1" dirty="0">
                <a:solidFill>
                  <a:srgbClr val="FF0000"/>
                </a:solidFill>
              </a:rPr>
              <a:t>)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4.Since then, he  _________ (do)research on how to grow good quality rice. </a:t>
            </a:r>
            <a:r>
              <a:rPr lang="en-US" altLang="zh-CN" sz="3600" b="1" dirty="0">
                <a:solidFill>
                  <a:srgbClr val="FF0000"/>
                </a:solidFill>
              </a:rPr>
              <a:t>(2016.</a:t>
            </a:r>
            <a:r>
              <a:rPr lang="zh-CN" altLang="en-US" sz="3600" b="1" dirty="0">
                <a:solidFill>
                  <a:srgbClr val="FF0000"/>
                </a:solidFill>
              </a:rPr>
              <a:t>临沂）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03449" y="-42365"/>
            <a:ext cx="38843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22225">
                  <a:solidFill>
                    <a:srgbClr val="4584D3"/>
                  </a:solidFill>
                  <a:prstDash val="solid"/>
                </a:ln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动词应用</a:t>
            </a:r>
            <a:endParaRPr lang="zh-CN" altLang="en-US" sz="7200" b="1" dirty="0">
              <a:ln w="22225">
                <a:solidFill>
                  <a:srgbClr val="4584D3"/>
                </a:solidFill>
                <a:prstDash val="solid"/>
              </a:ln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2987722" y="1320262"/>
            <a:ext cx="260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has  been 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7734580" y="242257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has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486373" y="3446086"/>
            <a:ext cx="474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haven’t forgotten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063993" y="4603578"/>
            <a:ext cx="246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has done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297968" y="289699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had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9" y="1825867"/>
            <a:ext cx="1374178" cy="811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318" y="1238008"/>
            <a:ext cx="1052804" cy="8108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3" y="4498098"/>
            <a:ext cx="2979370" cy="9407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3" y="3429000"/>
            <a:ext cx="1604507" cy="810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340" y="2340317"/>
            <a:ext cx="2228295" cy="810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414069" y="833040"/>
            <a:ext cx="1056560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表示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过去某个时间发生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的动作或存在的状态。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过去时间里，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习惯性、经常性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的动作、行为。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71847" y="2798954"/>
            <a:ext cx="1871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结构：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652203" y="2798954"/>
            <a:ext cx="770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主语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动词过去式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414069" y="3778950"/>
            <a:ext cx="8280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I 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was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in Shanghai 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last year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414069" y="4945539"/>
            <a:ext cx="83518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b="1" kern="0" dirty="0">
                <a:solidFill>
                  <a:srgbClr val="000000"/>
                </a:solidFill>
              </a:rPr>
              <a:t>I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b="1" kern="0" dirty="0">
                <a:solidFill>
                  <a:srgbClr val="FF0000"/>
                </a:solidFill>
              </a:rPr>
              <a:t>went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4000" b="1" kern="0" dirty="0">
                <a:solidFill>
                  <a:srgbClr val="000000"/>
                </a:solidFill>
              </a:rPr>
              <a:t>to the zoo </a:t>
            </a:r>
            <a:r>
              <a:rPr lang="en-US" altLang="zh-CN" sz="4000" b="1" kern="0" dirty="0">
                <a:solidFill>
                  <a:srgbClr val="0000FF"/>
                </a:solidFill>
              </a:rPr>
              <a:t>yesterday.</a:t>
            </a:r>
            <a:endParaRPr lang="en-US" altLang="zh-CN" sz="4000" b="1" kern="0" dirty="0">
              <a:solidFill>
                <a:srgbClr val="0000FF"/>
              </a:solidFill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556769" y="-41049"/>
            <a:ext cx="509779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一般过去时态</a:t>
            </a: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71847" y="807543"/>
            <a:ext cx="158035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概念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78812"/>
            <a:ext cx="1219199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23596" y="1280933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>
                <a:solidFill>
                  <a:srgbClr val="0C10B4"/>
                </a:solidFill>
                <a:latin typeface="Candara" panose="020E0502030303020204"/>
                <a:ea typeface="华文楷体" panose="02010600040101010101" pitchFamily="2" charset="-122"/>
              </a:rPr>
              <a:t> </a:t>
            </a:r>
            <a:endParaRPr lang="zh-CN" altLang="en-US" sz="3600" b="1" i="1" dirty="0">
              <a:solidFill>
                <a:srgbClr val="0C10B4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7177" y="1513346"/>
            <a:ext cx="5967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i="1" dirty="0">
                <a:solidFill>
                  <a:srgbClr val="0C10B4"/>
                </a:solidFill>
                <a:latin typeface="Candara" panose="020E0502030303020204"/>
                <a:ea typeface="华文楷体" panose="02010600040101010101" pitchFamily="2" charset="-122"/>
              </a:rPr>
              <a:t>   </a:t>
            </a:r>
            <a:r>
              <a:rPr lang="zh-CN" altLang="en-US" sz="54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一般过去时态：</a:t>
            </a:r>
            <a:endParaRPr lang="en-US" altLang="zh-CN" sz="54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965" y="4096578"/>
            <a:ext cx="567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现在完成时态：</a:t>
            </a:r>
            <a:endParaRPr lang="zh-CN" altLang="en-US" sz="5400" b="1" dirty="0">
              <a:solidFill>
                <a:srgbClr val="0000FF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021" y="2858311"/>
            <a:ext cx="924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Candara" panose="020E0502030303020204"/>
                <a:ea typeface="华文楷体" panose="02010600040101010101" pitchFamily="2" charset="-122"/>
              </a:rPr>
              <a:t> </a:t>
            </a:r>
            <a:r>
              <a:rPr lang="zh-CN" altLang="en-US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主语</a:t>
            </a:r>
            <a:r>
              <a:rPr lang="en-US" altLang="zh-CN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+ </a:t>
            </a:r>
            <a:r>
              <a:rPr lang="zh-CN" altLang="en-US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动词的过去式</a:t>
            </a:r>
            <a:r>
              <a:rPr lang="en-US" altLang="zh-CN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+…</a:t>
            </a:r>
            <a:endParaRPr lang="zh-CN" altLang="en-US" sz="5400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169" y="5115402"/>
            <a:ext cx="11569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C10B4"/>
                </a:solidFill>
                <a:latin typeface="Candara" panose="020E0502030303020204"/>
                <a:ea typeface="华文楷体" panose="02010600040101010101" pitchFamily="2" charset="-122"/>
              </a:rPr>
              <a:t>    </a:t>
            </a:r>
            <a:r>
              <a:rPr lang="zh-CN" altLang="en-US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主语</a:t>
            </a:r>
            <a:r>
              <a:rPr lang="en-US" altLang="zh-CN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+ have/has+ </a:t>
            </a:r>
            <a:r>
              <a:rPr lang="zh-CN" altLang="en-US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动词的过去分词</a:t>
            </a:r>
            <a:r>
              <a:rPr lang="en-US" altLang="zh-CN" sz="5400" b="1" dirty="0">
                <a:solidFill>
                  <a:srgbClr val="FF0000"/>
                </a:solidFill>
                <a:latin typeface="Candara" panose="020E0502030303020204"/>
                <a:ea typeface="华文楷体" panose="02010600040101010101" pitchFamily="2" charset="-122"/>
              </a:rPr>
              <a:t>+…</a:t>
            </a:r>
            <a:endParaRPr lang="zh-CN" altLang="en-US" sz="5400" b="1" dirty="0">
              <a:solidFill>
                <a:srgbClr val="FF0000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021" y="62797"/>
            <a:ext cx="438613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Summary</a:t>
            </a:r>
            <a:endParaRPr lang="zh-CN" altLang="en-US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1872" y="2222613"/>
            <a:ext cx="9260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2" charset="0"/>
                <a:ea typeface="华文楷体" panose="02010600040101010101" pitchFamily="2" charset="-122"/>
                <a:cs typeface="Times New Roman" panose="02020603050405020304" pitchFamily="2" charset="0"/>
              </a:rPr>
              <a:t>Finish the exercises </a:t>
            </a:r>
            <a:r>
              <a:rPr lang="en-US" altLang="zh-CN" sz="4400" b="1">
                <a:solidFill>
                  <a:srgbClr val="FF0000"/>
                </a:solidFill>
                <a:latin typeface="Times New Roman" panose="02020603050405020304" pitchFamily="2" charset="0"/>
                <a:ea typeface="华文楷体" panose="02010600040101010101" pitchFamily="2" charset="-122"/>
                <a:cs typeface="Times New Roman" panose="02020603050405020304" pitchFamily="2" charset="0"/>
              </a:rPr>
              <a:t>on </a:t>
            </a:r>
            <a:r>
              <a:rPr lang="en-US" altLang="zh-CN" sz="4400" b="1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Page97-102 and Page109-111</a:t>
            </a:r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 </a:t>
            </a: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2" charset="0"/>
                <a:ea typeface="华文楷体" panose="02010600040101010101" pitchFamily="2" charset="-122"/>
                <a:cs typeface="Times New Roman" panose="02020603050405020304" pitchFamily="2" charset="0"/>
              </a:rPr>
              <a:t>（毕业升学</a:t>
            </a: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复习指导</a:t>
            </a: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2" charset="0"/>
                <a:ea typeface="华文楷体" panose="02010600040101010101" pitchFamily="2" charset="-122"/>
                <a:cs typeface="Times New Roman" panose="02020603050405020304" pitchFamily="2" charset="0"/>
              </a:rPr>
              <a:t> ）</a:t>
            </a:r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2" charset="0"/>
                <a:ea typeface="华文楷体" panose="02010600040101010101" pitchFamily="2" charset="-122"/>
                <a:cs typeface="Times New Roman" panose="02020603050405020304" pitchFamily="2" charset="0"/>
              </a:rPr>
              <a:t>.</a:t>
            </a:r>
            <a:endParaRPr lang="en-US" altLang="zh-CN" sz="4400" b="1" dirty="0">
              <a:solidFill>
                <a:srgbClr val="FF0000"/>
              </a:solidFill>
              <a:latin typeface="Times New Roman" panose="02020603050405020304" pitchFamily="2" charset="0"/>
              <a:ea typeface="华文楷体" panose="0201060004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131" y="423287"/>
            <a:ext cx="5450889" cy="137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8000">
                <a:solidFill>
                  <a:srgbClr val="0000FF"/>
                </a:solidFill>
                <a:latin typeface="Harlow Solid Italic" panose="04030604020F02020D02" pitchFamily="82" charset="0"/>
              </a:rPr>
              <a:t>Homework</a:t>
            </a:r>
            <a:endParaRPr lang="zh-CN" altLang="en-US" sz="8000" dirty="0">
              <a:solidFill>
                <a:srgbClr val="0000FF"/>
              </a:solidFill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01771" y="2752077"/>
            <a:ext cx="8627472" cy="206210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  <a:latin typeface="Arial" panose="020B0604020202020204"/>
                <a:ea typeface="宋体" panose="02010600030101010101" pitchFamily="2" charset="-122"/>
              </a:rPr>
              <a:t>Opportunity and luck always favor those who are bold in struggling.</a:t>
            </a:r>
            <a:endParaRPr lang="en-US" altLang="zh-CN" sz="4000" b="1" dirty="0">
              <a:solidFill>
                <a:srgbClr val="0000FF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  <a:latin typeface="Arial" panose="020B0604020202020204"/>
                <a:ea typeface="宋体" panose="02010600030101010101" pitchFamily="2" charset="-122"/>
              </a:rPr>
              <a:t>  </a:t>
            </a:r>
            <a:r>
              <a:rPr lang="zh-CN" altLang="zh-CN" sz="4000" b="1" dirty="0">
                <a:solidFill>
                  <a:srgbClr val="0000FF"/>
                </a:solidFill>
                <a:latin typeface="Arial" panose="020B0604020202020204"/>
                <a:ea typeface="宋体" panose="02010600030101010101" pitchFamily="2" charset="-122"/>
              </a:rPr>
              <a:t>机会和幸运总是垂青于努力奋斗的人。</a:t>
            </a:r>
            <a:endParaRPr lang="zh-CN" altLang="zh-CN" sz="4000" b="1" dirty="0">
              <a:solidFill>
                <a:srgbClr val="0000FF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54" y="0"/>
            <a:ext cx="12094346" cy="6858000"/>
          </a:xfrm>
          <a:prstGeom prst="rect">
            <a:avLst/>
          </a:prstGeom>
        </p:spPr>
      </p:pic>
      <p:sp>
        <p:nvSpPr>
          <p:cNvPr id="39938" name="矩形 39937"/>
          <p:cNvSpPr/>
          <p:nvPr/>
        </p:nvSpPr>
        <p:spPr>
          <a:xfrm>
            <a:off x="3863976" y="2495550"/>
            <a:ext cx="5184775" cy="1511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prstShdw prst="shdw11" dir="16200000">
                    <a:srgbClr val="C0C0C0">
                      <a:alpha val="79999"/>
                    </a:srgbClr>
                  </a:prst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you！</a:t>
            </a:r>
            <a:endParaRPr lang="zh-CN" altLang="en-US" sz="3600" b="1" dirty="0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solidFill>
                <a:srgbClr val="FF0000"/>
              </a:solidFill>
              <a:effectLst>
                <a:prstShdw prst="shdw11" dir="16200000">
                  <a:srgbClr val="C0C0C0">
                    <a:alpha val="79999"/>
                  </a:srgbClr>
                </a:prst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8194" name="文本框 99333"/>
          <p:cNvSpPr txBox="1">
            <a:spLocks noChangeArrowheads="1"/>
          </p:cNvSpPr>
          <p:nvPr/>
        </p:nvSpPr>
        <p:spPr bwMode="auto">
          <a:xfrm>
            <a:off x="328473" y="0"/>
            <a:ext cx="6914507" cy="83099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rgbClr val="000000"/>
                </a:solidFill>
              </a:rPr>
              <a:t>一般过去时态的标志词</a:t>
            </a:r>
            <a:endParaRPr lang="zh-CN" altLang="en-US" sz="4800" b="1" dirty="0">
              <a:solidFill>
                <a:srgbClr val="000000"/>
              </a:solidFill>
            </a:endParaRPr>
          </a:p>
        </p:txBody>
      </p:sp>
      <p:sp>
        <p:nvSpPr>
          <p:cNvPr id="8195" name="椭圆形标注 99336"/>
          <p:cNvSpPr>
            <a:spLocks noChangeArrowheads="1"/>
          </p:cNvSpPr>
          <p:nvPr/>
        </p:nvSpPr>
        <p:spPr bwMode="auto">
          <a:xfrm rot="10800000" flipV="1">
            <a:off x="0" y="923278"/>
            <a:ext cx="12191998" cy="5934722"/>
          </a:xfrm>
          <a:prstGeom prst="wedgeEllipseCallout">
            <a:avLst>
              <a:gd name="adj1" fmla="val -14036"/>
              <a:gd name="adj2" fmla="val -57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220" name="文本框 99337"/>
          <p:cNvSpPr txBox="1">
            <a:spLocks noChangeArrowheads="1"/>
          </p:cNvSpPr>
          <p:nvPr/>
        </p:nvSpPr>
        <p:spPr bwMode="auto">
          <a:xfrm rot="10800000" flipV="1">
            <a:off x="2308194" y="1323950"/>
            <a:ext cx="8942419" cy="654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1.yesterday ,the day before yesterday,….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2.last week / month / year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3.just now </a:t>
            </a:r>
            <a:r>
              <a:rPr lang="en-US" altLang="zh-CN" sz="4000" b="1" dirty="0">
                <a:solidFill>
                  <a:srgbClr val="FF0000"/>
                </a:solidFill>
              </a:rPr>
              <a:t>≠ </a:t>
            </a:r>
            <a:r>
              <a:rPr lang="en-US" altLang="zh-CN" sz="4000" b="1" dirty="0">
                <a:solidFill>
                  <a:srgbClr val="0000FF"/>
                </a:solidFill>
              </a:rPr>
              <a:t>now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4. …ago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5. in 1989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6. in the past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0000FF"/>
                </a:solidFill>
              </a:rPr>
              <a:t>7.When he was 5</a:t>
            </a:r>
            <a:r>
              <a:rPr lang="en-US" altLang="zh-CN" sz="4000" b="1" dirty="0">
                <a:solidFill>
                  <a:srgbClr val="FF0000"/>
                </a:solidFill>
              </a:rPr>
              <a:t>=</a:t>
            </a:r>
            <a:r>
              <a:rPr lang="en-US" altLang="zh-CN" sz="4000" b="1" dirty="0">
                <a:solidFill>
                  <a:srgbClr val="0000FF"/>
                </a:solidFill>
              </a:rPr>
              <a:t>at the age of 5</a:t>
            </a:r>
            <a:endParaRPr lang="en-US" altLang="zh-CN" sz="4000" b="1" dirty="0">
              <a:solidFill>
                <a:srgbClr val="0000FF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 sz="6600" b="1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714" y="-70216"/>
            <a:ext cx="2810500" cy="281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866" y="0"/>
            <a:ext cx="12192000" cy="71030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828333" y="1093364"/>
            <a:ext cx="9453743" cy="735434"/>
          </a:xfrm>
          <a:prstGeom prst="roundRect">
            <a:avLst/>
          </a:prstGeom>
          <a:solidFill>
            <a:srgbClr val="FFFFCC"/>
          </a:solidFill>
          <a:ln>
            <a:solidFill>
              <a:srgbClr val="2F5E0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80000" bIns="144000" anchor="ctr" anchorCtr="1"/>
          <a:lstStyle/>
          <a:p>
            <a:pPr eaLnBrk="0" hangingPunct="0"/>
            <a:r>
              <a:rPr lang="en-US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、一般情况下，加 </a:t>
            </a:r>
            <a:r>
              <a:rPr lang="en-US" altLang="zh-CN" sz="2800" b="1" dirty="0">
                <a:solidFill>
                  <a:srgbClr val="0000FF"/>
                </a:solidFill>
              </a:rPr>
              <a:t>–ed</a:t>
            </a:r>
            <a:r>
              <a:rPr lang="zh-CN" altLang="en-US" sz="2800" b="1" dirty="0">
                <a:solidFill>
                  <a:srgbClr val="0000FF"/>
                </a:solidFill>
              </a:rPr>
              <a:t>，</a:t>
            </a:r>
            <a:r>
              <a:rPr lang="en-US" altLang="zh-CN" sz="2800" b="1" dirty="0">
                <a:solidFill>
                  <a:srgbClr val="0000FF"/>
                </a:solidFill>
              </a:rPr>
              <a:t>ask -- asked       help -- helped      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28333" y="1857788"/>
            <a:ext cx="9453744" cy="792088"/>
          </a:xfrm>
          <a:prstGeom prst="roundRect">
            <a:avLst/>
          </a:prstGeom>
          <a:solidFill>
            <a:srgbClr val="FFFFCC"/>
          </a:solidFill>
          <a:ln>
            <a:solidFill>
              <a:srgbClr val="2F5E0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80000" bIns="144000" anchor="ctr" anchorCtr="1"/>
          <a:lstStyle/>
          <a:p>
            <a:pPr eaLnBrk="0" hangingPunct="0">
              <a:lnSpc>
                <a:spcPct val="14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、结尾是“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e”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的词加 </a:t>
            </a:r>
            <a:r>
              <a:rPr lang="en-US" altLang="zh-CN" sz="2800" b="1" dirty="0">
                <a:solidFill>
                  <a:srgbClr val="0000FF"/>
                </a:solidFill>
              </a:rPr>
              <a:t>–d ,dance -- danced  love -- loved         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1302870" y="1414465"/>
            <a:ext cx="525463" cy="3167063"/>
          </a:xfrm>
          <a:prstGeom prst="leftBrace">
            <a:avLst>
              <a:gd name="adj1" fmla="val 37782"/>
              <a:gd name="adj2" fmla="val 50000"/>
            </a:avLst>
          </a:prstGeom>
          <a:ln w="28575">
            <a:solidFill>
              <a:srgbClr val="2F5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n w="22225">
                <a:solidFill>
                  <a:srgbClr val="C0504D"/>
                </a:solidFill>
                <a:prstDash val="solid"/>
              </a:ln>
              <a:solidFill>
                <a:prstClr val="black"/>
              </a:solidFill>
              <a:latin typeface="Times New Roman" panose="02020603050405020304" pitchFamily="2" charset="0"/>
              <a:ea typeface="黑体" panose="02010609060101010101" pitchFamily="49" charset="-122"/>
              <a:cs typeface="Times New Roman" panose="02020603050405020304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73027" y="69268"/>
            <a:ext cx="7141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anose="020F0502020204030204"/>
                <a:ea typeface="宋体" panose="02010600030101010101" pitchFamily="2" charset="-122"/>
              </a:rPr>
              <a:t>规则动词过去式的构成</a:t>
            </a:r>
            <a:endParaRPr lang="zh-CN" altLang="en-US" sz="54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95600" y="2708921"/>
            <a:ext cx="588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75000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760891" y="2667624"/>
            <a:ext cx="9521185" cy="1368152"/>
          </a:xfrm>
          <a:prstGeom prst="roundRect">
            <a:avLst/>
          </a:prstGeom>
          <a:solidFill>
            <a:srgbClr val="FFFFCC"/>
          </a:solidFill>
          <a:ln>
            <a:solidFill>
              <a:srgbClr val="2F5E0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44000" rIns="0" bIns="144000" anchor="ctr" anchorCtr="1"/>
          <a:lstStyle/>
          <a:p>
            <a:pPr eaLnBrk="0" hangingPunct="0">
              <a:lnSpc>
                <a:spcPct val="14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重读闭音节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词且末尾只有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一个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辅音字母的，先双写这个辅音字母，再加</a:t>
            </a:r>
            <a:r>
              <a:rPr lang="zh-CN" altLang="en-US" sz="16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–</a:t>
            </a:r>
            <a:r>
              <a:rPr lang="en-US" altLang="zh-CN" sz="2800" b="1" dirty="0">
                <a:solidFill>
                  <a:srgbClr val="0000FF"/>
                </a:solidFill>
              </a:rPr>
              <a:t>ed.</a:t>
            </a:r>
            <a:r>
              <a:rPr lang="zh-CN" altLang="en-US" sz="2800" b="1" dirty="0">
                <a:solidFill>
                  <a:srgbClr val="0000FF"/>
                </a:solidFill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</a:rPr>
              <a:t>stop -- stopped     regret -- regretted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17" name="圆角矩形 5"/>
          <p:cNvSpPr/>
          <p:nvPr/>
        </p:nvSpPr>
        <p:spPr>
          <a:xfrm>
            <a:off x="1785466" y="4047181"/>
            <a:ext cx="9453743" cy="102134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80000" bIns="144000" anchor="ctr" anchorCtr="1"/>
          <a:lstStyle/>
          <a:p>
            <a:pPr eaLnBrk="0" hangingPunct="0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、以辅音字母加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y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结尾的词，改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y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为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i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，再加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lang="en-US" altLang="zh-CN" sz="2800" b="1" dirty="0">
                <a:solidFill>
                  <a:srgbClr val="0000FF"/>
                </a:solidFill>
              </a:rPr>
              <a:t>ed</a:t>
            </a:r>
            <a:r>
              <a:rPr lang="zh-CN" altLang="en-US" sz="2800" b="1" dirty="0">
                <a:solidFill>
                  <a:prstClr val="black"/>
                </a:solidFill>
              </a:rPr>
              <a:t>。</a:t>
            </a:r>
            <a:endParaRPr lang="zh-CN" altLang="en-US" sz="2800" b="1" dirty="0">
              <a:solidFill>
                <a:prstClr val="black"/>
              </a:solidFill>
            </a:endParaRPr>
          </a:p>
          <a:p>
            <a:pPr eaLnBrk="0" hangingPunct="0"/>
            <a:r>
              <a:rPr lang="zh-CN" altLang="en-US" sz="2800" b="1" dirty="0">
                <a:solidFill>
                  <a:prstClr val="black"/>
                </a:solidFill>
              </a:rPr>
              <a:t>      </a:t>
            </a:r>
            <a:r>
              <a:rPr lang="en-US" altLang="zh-CN" sz="2800" b="1" dirty="0">
                <a:solidFill>
                  <a:srgbClr val="0000FF"/>
                </a:solidFill>
              </a:rPr>
              <a:t>carry -- carried     study -- studied </a:t>
            </a:r>
            <a:endParaRPr lang="en-US" altLang="zh-CN" sz="28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Oval 31"/>
          <p:cNvSpPr>
            <a:spLocks noChangeArrowheads="1"/>
          </p:cNvSpPr>
          <p:nvPr/>
        </p:nvSpPr>
        <p:spPr bwMode="auto">
          <a:xfrm>
            <a:off x="2996145" y="2806738"/>
            <a:ext cx="699162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20" name="Oval 31"/>
          <p:cNvSpPr>
            <a:spLocks noChangeArrowheads="1"/>
          </p:cNvSpPr>
          <p:nvPr/>
        </p:nvSpPr>
        <p:spPr bwMode="auto">
          <a:xfrm>
            <a:off x="6864885" y="2831190"/>
            <a:ext cx="699161" cy="5677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21" name="Oval 31"/>
          <p:cNvSpPr>
            <a:spLocks noChangeArrowheads="1"/>
          </p:cNvSpPr>
          <p:nvPr/>
        </p:nvSpPr>
        <p:spPr bwMode="auto">
          <a:xfrm>
            <a:off x="3695307" y="2793826"/>
            <a:ext cx="1093509" cy="576262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ndara" panose="020E0502030303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881" b="89949" l="4167" r="97748">
                        <a14:foregroundMark x1="31419" y1="57240" x2="31419" y2="57240"/>
                        <a14:foregroundMark x1="31419" y1="57240" x2="31419" y2="57240"/>
                        <a14:foregroundMark x1="31982" y1="57070" x2="31982" y2="57070"/>
                        <a14:foregroundMark x1="32320" y1="56388" x2="32320" y2="56388"/>
                        <a14:foregroundMark x1="32545" y1="55877" x2="32545" y2="55877"/>
                        <a14:foregroundMark x1="41779" y1="23169" x2="41779" y2="23169"/>
                        <a14:foregroundMark x1="39640" y1="26235" x2="39640" y2="26235"/>
                        <a14:foregroundMark x1="39414" y1="27768" x2="39414" y2="27768"/>
                        <a14:foregroundMark x1="39414" y1="29983" x2="39640" y2="32198"/>
                        <a14:foregroundMark x1="39865" y1="32538" x2="40653" y2="32879"/>
                        <a14:foregroundMark x1="43018" y1="29472" x2="43018" y2="29472"/>
                        <a14:foregroundMark x1="10248" y1="42249" x2="10248" y2="42249"/>
                        <a14:foregroundMark x1="9122" y1="38501" x2="9122" y2="38501"/>
                        <a14:foregroundMark x1="8896" y1="55026" x2="8896" y2="55026"/>
                        <a14:foregroundMark x1="10923" y1="54174" x2="10923" y2="54174"/>
                        <a14:foregroundMark x1="11261" y1="59284" x2="11261" y2="59284"/>
                        <a14:foregroundMark x1="11486" y1="60136" x2="11486" y2="60477"/>
                        <a14:foregroundMark x1="10248" y1="65588" x2="10248" y2="66099"/>
                        <a14:foregroundMark x1="4167" y1="57411" x2="4167" y2="57411"/>
                        <a14:foregroundMark x1="5518" y1="61670" x2="5518" y2="61670"/>
                        <a14:foregroundMark x1="55180" y1="58092" x2="55180" y2="58092"/>
                        <a14:foregroundMark x1="54842" y1="58433" x2="54842" y2="58433"/>
                        <a14:foregroundMark x1="58446" y1="24872" x2="58446" y2="24872"/>
                        <a14:foregroundMark x1="60811" y1="24020" x2="60811" y2="24020"/>
                        <a14:foregroundMark x1="63739" y1="21465" x2="63739" y2="21465"/>
                        <a14:foregroundMark x1="63063" y1="19421" x2="63063" y2="19421"/>
                        <a14:foregroundMark x1="57770" y1="19080" x2="57770" y2="19080"/>
                        <a14:foregroundMark x1="55968" y1="24872" x2="55968" y2="25213"/>
                        <a14:foregroundMark x1="61374" y1="26065" x2="61374" y2="26065"/>
                        <a14:foregroundMark x1="64977" y1="25554" x2="64977" y2="25554"/>
                        <a14:foregroundMark x1="65090" y1="25554" x2="65090" y2="25554"/>
                        <a14:foregroundMark x1="66104" y1="24702" x2="66104" y2="24702"/>
                        <a14:foregroundMark x1="65653" y1="22487" x2="65653" y2="22487"/>
                        <a14:foregroundMark x1="61824" y1="34072" x2="61824" y2="34072"/>
                        <a14:foregroundMark x1="59459" y1="35264" x2="59459" y2="35264"/>
                        <a14:foregroundMark x1="60698" y1="35434" x2="60698" y2="35434"/>
                        <a14:foregroundMark x1="74775" y1="54174" x2="74775" y2="54174"/>
                        <a14:foregroundMark x1="78716" y1="54174" x2="78716" y2="54174"/>
                        <a14:foregroundMark x1="92793" y1="25894" x2="92793" y2="25894"/>
                        <a14:foregroundMark x1="93018" y1="25894" x2="93018" y2="25894"/>
                        <a14:foregroundMark x1="93018" y1="25894" x2="93018" y2="25894"/>
                        <a14:foregroundMark x1="89414" y1="24702" x2="89414" y2="24702"/>
                        <a14:foregroundMark x1="86261" y1="25383" x2="86261" y2="25383"/>
                        <a14:foregroundMark x1="86261" y1="26746" x2="86261" y2="26746"/>
                        <a14:foregroundMark x1="89752" y1="27939" x2="89752" y2="27939"/>
                        <a14:foregroundMark x1="88851" y1="20784" x2="88851" y2="20784"/>
                        <a14:foregroundMark x1="89189" y1="20613" x2="89865" y2="20613"/>
                        <a14:foregroundMark x1="93468" y1="21124" x2="93468" y2="21124"/>
                        <a14:foregroundMark x1="93806" y1="21295" x2="93806" y2="21295"/>
                        <a14:foregroundMark x1="93806" y1="21635" x2="93806" y2="22147"/>
                        <a14:foregroundMark x1="92455" y1="25724" x2="92455" y2="25724"/>
                        <a14:foregroundMark x1="88851" y1="27087" x2="88851" y2="27087"/>
                        <a14:foregroundMark x1="87050" y1="30324" x2="87050" y2="30324"/>
                        <a14:foregroundMark x1="89640" y1="28790" x2="89640" y2="28790"/>
                        <a14:foregroundMark x1="16441" y1="54344" x2="16441" y2="54344"/>
                        <a14:foregroundMark x1="55856" y1="53663" x2="55856" y2="53663"/>
                        <a14:foregroundMark x1="42455" y1="31346" x2="42455" y2="31346"/>
                        <a14:foregroundMark x1="60248" y1="21295" x2="60248" y2="21295"/>
                        <a14:foregroundMark x1="80405" y1="44123" x2="80405" y2="44123"/>
                        <a14:foregroundMark x1="80743" y1="59114" x2="80743" y2="59114"/>
                        <a14:foregroundMark x1="80856" y1="59284" x2="80856" y2="59284"/>
                        <a14:foregroundMark x1="80856" y1="59284" x2="80856" y2="59284"/>
                        <a14:foregroundMark x1="80856" y1="59284" x2="80856" y2="59284"/>
                        <a14:foregroundMark x1="77815" y1="58773" x2="77815" y2="58773"/>
                        <a14:foregroundMark x1="79054" y1="55366" x2="79054" y2="55366"/>
                        <a14:foregroundMark x1="58221" y1="52811" x2="58221" y2="52811"/>
                        <a14:foregroundMark x1="54279" y1="57411" x2="54279" y2="57411"/>
                        <a14:foregroundMark x1="89977" y1="23169" x2="89977" y2="23169"/>
                        <a14:foregroundMark x1="97523" y1="22658" x2="97523" y2="22658"/>
                        <a14:foregroundMark x1="97748" y1="23509" x2="97748" y2="235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7" y="2405847"/>
            <a:ext cx="11638625" cy="49049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44332" y="59241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enjoy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6782" y="59241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stay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4522" y="36403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plan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133" y="48510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prefer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07577" y="36404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try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14571" y="70136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wait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27514" y="37456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study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01806" y="70135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move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9996" y="36405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listen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807788" y="3563717"/>
            <a:ext cx="1500327" cy="76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</a:rPr>
              <a:t>A.</a:t>
            </a:r>
            <a:r>
              <a:rPr lang="zh-CN" altLang="en-US" sz="2000" b="1" dirty="0">
                <a:solidFill>
                  <a:srgbClr val="002060"/>
                </a:solidFill>
              </a:rPr>
              <a:t>直接</a:t>
            </a:r>
            <a:r>
              <a:rPr lang="en-US" altLang="zh-CN" sz="2000" b="1" dirty="0">
                <a:solidFill>
                  <a:srgbClr val="002060"/>
                </a:solidFill>
              </a:rPr>
              <a:t>+ed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172503" y="3500020"/>
            <a:ext cx="1429303" cy="76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</a:rPr>
              <a:t>B.</a:t>
            </a:r>
            <a:r>
              <a:rPr lang="zh-CN" altLang="en-US" sz="2000" b="1" dirty="0">
                <a:solidFill>
                  <a:srgbClr val="002060"/>
                </a:solidFill>
              </a:rPr>
              <a:t>直接</a:t>
            </a:r>
            <a:r>
              <a:rPr lang="en-US" altLang="zh-CN" sz="2000" b="1" dirty="0">
                <a:solidFill>
                  <a:srgbClr val="002060"/>
                </a:solidFill>
              </a:rPr>
              <a:t>+d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718731" y="3306930"/>
            <a:ext cx="1965294" cy="76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</a:rPr>
              <a:t>C.</a:t>
            </a:r>
            <a:r>
              <a:rPr lang="zh-CN" altLang="en-US" sz="2000" b="1" dirty="0">
                <a:solidFill>
                  <a:srgbClr val="002060"/>
                </a:solidFill>
              </a:rPr>
              <a:t>变</a:t>
            </a:r>
            <a:r>
              <a:rPr lang="en-US" altLang="zh-CN" sz="2000" b="1" dirty="0">
                <a:solidFill>
                  <a:srgbClr val="002060"/>
                </a:solidFill>
              </a:rPr>
              <a:t>y</a:t>
            </a:r>
            <a:r>
              <a:rPr lang="zh-CN" altLang="en-US" sz="2000" b="1" dirty="0">
                <a:solidFill>
                  <a:srgbClr val="002060"/>
                </a:solidFill>
              </a:rPr>
              <a:t>为</a:t>
            </a:r>
            <a:r>
              <a:rPr lang="en-US" altLang="zh-CN" sz="2000" b="1" dirty="0" err="1">
                <a:solidFill>
                  <a:srgbClr val="002060"/>
                </a:solidFill>
              </a:rPr>
              <a:t>i+ed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9463592" y="3251445"/>
            <a:ext cx="2133974" cy="76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</a:rPr>
              <a:t>D.</a:t>
            </a:r>
            <a:r>
              <a:rPr lang="zh-CN" altLang="en-US" sz="2000" b="1" dirty="0">
                <a:solidFill>
                  <a:srgbClr val="002060"/>
                </a:solidFill>
              </a:rPr>
              <a:t>双写末尾字母</a:t>
            </a:r>
            <a:r>
              <a:rPr lang="en-US" altLang="zh-CN" sz="2000" b="1" dirty="0">
                <a:solidFill>
                  <a:srgbClr val="002060"/>
                </a:solidFill>
              </a:rPr>
              <a:t>+ed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591766" y="2722931"/>
            <a:ext cx="187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prefe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rr</a:t>
            </a:r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91766" y="2366622"/>
            <a:ext cx="187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pla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nn</a:t>
            </a:r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58021" y="2811251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tr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ied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07788" y="3077398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stay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58021" y="2492623"/>
            <a:ext cx="1760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stud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ied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2525" y="2098026"/>
            <a:ext cx="157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enjoy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52525" y="2760817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wait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52525" y="2455108"/>
            <a:ext cx="157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listen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72503" y="2962410"/>
            <a:ext cx="134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mov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ed</a:t>
            </a:r>
            <a:endParaRPr lang="zh-CN" altLang="en-US" sz="3200" b="1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" y="445641"/>
            <a:ext cx="1901285" cy="21478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5225" y="966879"/>
            <a:ext cx="582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看看他们属于哪一类？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77331 0.384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59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66263 0.3372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25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3582 0.4046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13489 0.4439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21757 0.396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10755 0.429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2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1614 0.361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48373 0.3435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57579 0.2981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9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8393" y="-13731"/>
            <a:ext cx="5814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不规则动词过去式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" name="流程图: 终止 5"/>
          <p:cNvSpPr/>
          <p:nvPr/>
        </p:nvSpPr>
        <p:spPr>
          <a:xfrm>
            <a:off x="2390939" y="848116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流程图: 终止 6"/>
          <p:cNvSpPr/>
          <p:nvPr/>
        </p:nvSpPr>
        <p:spPr>
          <a:xfrm>
            <a:off x="6529632" y="911795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" name="流程图: 终止 7"/>
          <p:cNvSpPr/>
          <p:nvPr/>
        </p:nvSpPr>
        <p:spPr>
          <a:xfrm>
            <a:off x="418127" y="812663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" name="流程图: 终止 8"/>
          <p:cNvSpPr/>
          <p:nvPr/>
        </p:nvSpPr>
        <p:spPr>
          <a:xfrm>
            <a:off x="4472473" y="852766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" name="流程图: 终止 9"/>
          <p:cNvSpPr/>
          <p:nvPr/>
        </p:nvSpPr>
        <p:spPr>
          <a:xfrm>
            <a:off x="8538134" y="923526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1" name="流程图: 终止 10"/>
          <p:cNvSpPr/>
          <p:nvPr/>
        </p:nvSpPr>
        <p:spPr>
          <a:xfrm>
            <a:off x="10402696" y="972377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2" name="流程图: 终止 11"/>
          <p:cNvSpPr/>
          <p:nvPr/>
        </p:nvSpPr>
        <p:spPr>
          <a:xfrm>
            <a:off x="14218762" y="1011025"/>
            <a:ext cx="1734532" cy="829559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3" name="流程图: 终止 12"/>
          <p:cNvSpPr/>
          <p:nvPr/>
        </p:nvSpPr>
        <p:spPr>
          <a:xfrm>
            <a:off x="488600" y="1859448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4" name="流程图: 终止 13"/>
          <p:cNvSpPr/>
          <p:nvPr/>
        </p:nvSpPr>
        <p:spPr>
          <a:xfrm>
            <a:off x="10418179" y="1983214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5" name="流程图: 终止 14"/>
          <p:cNvSpPr/>
          <p:nvPr/>
        </p:nvSpPr>
        <p:spPr>
          <a:xfrm>
            <a:off x="14218762" y="2068011"/>
            <a:ext cx="1734532" cy="829559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6" name="流程图: 终止 15"/>
          <p:cNvSpPr/>
          <p:nvPr/>
        </p:nvSpPr>
        <p:spPr>
          <a:xfrm>
            <a:off x="475601" y="3014220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7" name="流程图: 终止 16"/>
          <p:cNvSpPr/>
          <p:nvPr/>
        </p:nvSpPr>
        <p:spPr>
          <a:xfrm>
            <a:off x="10428590" y="3070792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14254898" y="3222783"/>
            <a:ext cx="1734532" cy="829559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9" name="流程图: 终止 18"/>
          <p:cNvSpPr/>
          <p:nvPr/>
        </p:nvSpPr>
        <p:spPr>
          <a:xfrm>
            <a:off x="483493" y="4119501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0" name="流程图: 终止 19"/>
          <p:cNvSpPr/>
          <p:nvPr/>
        </p:nvSpPr>
        <p:spPr>
          <a:xfrm>
            <a:off x="10387491" y="4081629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1" name="流程图: 终止 20"/>
          <p:cNvSpPr/>
          <p:nvPr/>
        </p:nvSpPr>
        <p:spPr>
          <a:xfrm>
            <a:off x="14254898" y="4328064"/>
            <a:ext cx="1734532" cy="829559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468813" y="5011477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10407384" y="4996463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14218762" y="5334390"/>
            <a:ext cx="1734532" cy="829559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458768" y="5916140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6" name="流程图: 终止 25"/>
          <p:cNvSpPr/>
          <p:nvPr/>
        </p:nvSpPr>
        <p:spPr>
          <a:xfrm>
            <a:off x="10365632" y="5907805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7" name="流程图: 终止 26"/>
          <p:cNvSpPr/>
          <p:nvPr/>
        </p:nvSpPr>
        <p:spPr>
          <a:xfrm>
            <a:off x="14133921" y="6259976"/>
            <a:ext cx="1734532" cy="829559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1" name="流程图: 终止 30"/>
          <p:cNvSpPr/>
          <p:nvPr/>
        </p:nvSpPr>
        <p:spPr>
          <a:xfrm>
            <a:off x="2442295" y="1831189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2" name="流程图: 终止 31"/>
          <p:cNvSpPr/>
          <p:nvPr/>
        </p:nvSpPr>
        <p:spPr>
          <a:xfrm>
            <a:off x="2412142" y="2984306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3" name="流程图: 终止 32"/>
          <p:cNvSpPr/>
          <p:nvPr/>
        </p:nvSpPr>
        <p:spPr>
          <a:xfrm>
            <a:off x="2409529" y="4032811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4" name="流程图: 终止 33"/>
          <p:cNvSpPr/>
          <p:nvPr/>
        </p:nvSpPr>
        <p:spPr>
          <a:xfrm>
            <a:off x="2442295" y="5015884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5" name="流程图: 终止 34"/>
          <p:cNvSpPr/>
          <p:nvPr/>
        </p:nvSpPr>
        <p:spPr>
          <a:xfrm>
            <a:off x="2409529" y="5909281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2" name="流程图: 终止 41"/>
          <p:cNvSpPr/>
          <p:nvPr/>
        </p:nvSpPr>
        <p:spPr>
          <a:xfrm>
            <a:off x="4478105" y="1884490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3" name="流程图: 终止 42"/>
          <p:cNvSpPr/>
          <p:nvPr/>
        </p:nvSpPr>
        <p:spPr>
          <a:xfrm>
            <a:off x="4539849" y="2995438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4479699" y="4040252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4509905" y="5004189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4528791" y="5896823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6519816" y="1864929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6562252" y="3005905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9" name="流程图: 终止 48"/>
          <p:cNvSpPr/>
          <p:nvPr/>
        </p:nvSpPr>
        <p:spPr>
          <a:xfrm>
            <a:off x="6549869" y="4119501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0" name="流程图: 终止 49"/>
          <p:cNvSpPr/>
          <p:nvPr/>
        </p:nvSpPr>
        <p:spPr>
          <a:xfrm>
            <a:off x="6556245" y="4996463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1" name="流程图: 终止 50"/>
          <p:cNvSpPr/>
          <p:nvPr/>
        </p:nvSpPr>
        <p:spPr>
          <a:xfrm>
            <a:off x="6529632" y="5922003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2" name="流程图: 终止 51"/>
          <p:cNvSpPr/>
          <p:nvPr/>
        </p:nvSpPr>
        <p:spPr>
          <a:xfrm>
            <a:off x="8487900" y="1898023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3" name="流程图: 终止 52"/>
          <p:cNvSpPr/>
          <p:nvPr/>
        </p:nvSpPr>
        <p:spPr>
          <a:xfrm>
            <a:off x="8538134" y="2986429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4" name="流程图: 终止 53"/>
          <p:cNvSpPr/>
          <p:nvPr/>
        </p:nvSpPr>
        <p:spPr>
          <a:xfrm>
            <a:off x="8538134" y="4119501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5" name="流程图: 终止 54"/>
          <p:cNvSpPr/>
          <p:nvPr/>
        </p:nvSpPr>
        <p:spPr>
          <a:xfrm>
            <a:off x="8522895" y="5023380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6" name="流程图: 终止 55"/>
          <p:cNvSpPr/>
          <p:nvPr/>
        </p:nvSpPr>
        <p:spPr>
          <a:xfrm>
            <a:off x="8463222" y="5927559"/>
            <a:ext cx="1734532" cy="82955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21613" y="937863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see-saw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58376" y="1968823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say-said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6488" y="3180474"/>
            <a:ext cx="179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meet-met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40734" y="4268608"/>
            <a:ext cx="170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grow-grew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91029" y="5158974"/>
            <a:ext cx="202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write-wrote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35840" y="5978159"/>
            <a:ext cx="187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buy-bought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560715" y="1055968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go-went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791526" y="5830858"/>
            <a:ext cx="1575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think-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thought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639729" y="1968823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tell-told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633085" y="3160960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lose-lost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414247" y="4202379"/>
            <a:ext cx="161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leave-left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95990" y="2099890"/>
            <a:ext cx="193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make-made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534353" y="3161524"/>
            <a:ext cx="182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know-knew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610115" y="4171502"/>
            <a:ext cx="164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keep-kept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465814" y="2048875"/>
            <a:ext cx="205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come-came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14050" y="3180708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eat-ate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549869" y="4262620"/>
            <a:ext cx="185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hear-heard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638377" y="2085023"/>
            <a:ext cx="165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take-took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465077" y="3170377"/>
            <a:ext cx="1999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swim-swam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511783" y="4276111"/>
            <a:ext cx="180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wear-wore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0459616" y="2060975"/>
            <a:ext cx="165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give-gave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447844" y="3200649"/>
            <a:ext cx="173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draw-drew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0444728" y="4268608"/>
            <a:ext cx="175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find-found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634312" y="1023418"/>
            <a:ext cx="15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have-had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759498" y="1103045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run-ran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13590" y="1107473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get-got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631500" y="1115594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put-put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656017" y="5115639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win-won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815186" y="5946756"/>
            <a:ext cx="163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bring-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brought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629283" y="5103557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fly-flew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655023" y="6066023"/>
            <a:ext cx="1563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feed-fed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500912" y="5145830"/>
            <a:ext cx="1942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drink-drank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26623" y="5992804"/>
            <a:ext cx="139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lead-led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349439" y="5161559"/>
            <a:ext cx="215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begin-began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359814" y="5167852"/>
            <a:ext cx="206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break-broke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695377" y="5926121"/>
            <a:ext cx="139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teach-taught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1650" y="-248243"/>
            <a:ext cx="1394980" cy="1346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32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8" grpId="0"/>
      <p:bldP spid="5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  <p:bldP spid="107" grpId="0"/>
      <p:bldP spid="10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4848821" y="2784894"/>
            <a:ext cx="5220070" cy="14465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4" name="矩形 8193"/>
          <p:cNvSpPr/>
          <p:nvPr/>
        </p:nvSpPr>
        <p:spPr>
          <a:xfrm>
            <a:off x="7768053" y="54234"/>
            <a:ext cx="3482975" cy="957263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  <a:normAutofit fontScale="70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-960" normalizeH="0" baseline="0" noProof="0" dirty="0">
                <a:ln w="12700" cap="flat" cmpd="sng">
                  <a:solidFill>
                    <a:srgbClr val="000099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Welcome</a:t>
            </a:r>
            <a:endParaRPr kumimoji="0" lang="zh-CN" altLang="en-US" sz="9600" b="1" i="0" u="none" strike="noStrike" kern="1200" cap="none" spc="-960" normalizeH="0" baseline="0" noProof="0" dirty="0">
              <a:ln w="12700" cap="flat" cmpd="sng">
                <a:solidFill>
                  <a:srgbClr val="000099"/>
                </a:solidFill>
                <a:prstDash val="solid"/>
                <a:headEnd type="none" w="med" len="med"/>
                <a:tailEnd type="none" w="med" len="med"/>
              </a:ln>
              <a:solidFill>
                <a:srgbClr val="FF0000"/>
              </a:solidFill>
              <a:effectLst>
                <a:outerShdw dist="125724" dir="18900000" algn="ctr" rotWithShape="0">
                  <a:srgbClr val="000099"/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8195" name="矩形 8194"/>
          <p:cNvSpPr/>
          <p:nvPr/>
        </p:nvSpPr>
        <p:spPr>
          <a:xfrm>
            <a:off x="5596095" y="3097141"/>
            <a:ext cx="3970338" cy="803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70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 w="127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80">
                    <a:alpha val="95999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uLnTx/>
                <a:uFillTx/>
                <a:latin typeface="楷体_GB2312" panose="02010609030101010101" pitchFamily="1" charset="-122"/>
                <a:ea typeface="楷体_GB2312" panose="02010609030101010101" pitchFamily="1" charset="-122"/>
                <a:cs typeface="+mn-cs"/>
              </a:rPr>
              <a:t>现在完成时态</a:t>
            </a:r>
            <a:endParaRPr kumimoji="0" lang="zh-CN" altLang="en-US" sz="8000" b="1" i="0" u="none" strike="noStrike" kern="1200" cap="none" spc="0" normalizeH="0" baseline="0" noProof="0" dirty="0">
              <a:ln w="127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0080">
                  <a:alpha val="95999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uLnTx/>
              <a:uFillTx/>
              <a:latin typeface="楷体_GB2312" panose="02010609030101010101" pitchFamily="1" charset="-122"/>
              <a:ea typeface="楷体_GB2312" panose="02010609030101010101" pitchFamily="1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6890" y="369437"/>
            <a:ext cx="911659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The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Present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Perfect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 Tense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6877" y="1453126"/>
            <a:ext cx="12029104" cy="5163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36476" y="2962135"/>
            <a:ext cx="4832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1" i="0" u="none" strike="noStrike" kern="1200" cap="none" spc="0" normalizeH="0" baseline="0" noProof="0" dirty="0">
                <a:ln w="127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80">
                    <a:alpha val="95999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uLnTx/>
                <a:uFillTx/>
                <a:latin typeface="楷体_GB2312" panose="02010609030101010101" pitchFamily="1" charset="-122"/>
                <a:ea typeface="楷体_GB2312" panose="02010609030101010101" pitchFamily="1" charset="-122"/>
                <a:cs typeface="+mn-cs"/>
              </a:rPr>
              <a:t>现在完成时态</a:t>
            </a:r>
            <a:endParaRPr kumimoji="0" lang="zh-CN" altLang="en-US" sz="5600" b="1" i="0" u="none" strike="noStrike" kern="1200" cap="none" spc="0" normalizeH="0" baseline="0" noProof="0" dirty="0">
              <a:ln w="12700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  <a:solidFill>
                <a:srgbClr val="000080">
                  <a:alpha val="95999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uLnTx/>
              <a:uFillTx/>
              <a:latin typeface="楷体_GB2312" panose="02010609030101010101" pitchFamily="1" charset="-122"/>
              <a:ea typeface="楷体_GB2312" panose="02010609030101010101" pitchFamily="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94" grpId="0"/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" y="-14990"/>
            <a:ext cx="12102521" cy="67637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499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现在完成</a:t>
            </a:r>
            <a:r>
              <a:rPr kumimoji="0" lang="zh-CN" alt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时</a:t>
            </a:r>
            <a:r>
              <a:rPr kumimoji="0" lang="zh-CN" altLang="en-US" sz="4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态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1678" y="1442979"/>
          <a:ext cx="12102521" cy="5305825"/>
        </p:xfrm>
        <a:graphic>
          <a:graphicData uri="http://schemas.openxmlformats.org/drawingml/2006/table">
            <a:tbl>
              <a:tblPr/>
              <a:tblGrid>
                <a:gridCol w="5206392"/>
                <a:gridCol w="6896129"/>
              </a:tblGrid>
              <a:tr h="53991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499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2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15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59607" y="1324782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用     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722" y="2008508"/>
            <a:ext cx="3595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1.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过去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发生的动作对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现在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造成的影响或结果。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79" y="2105310"/>
            <a:ext cx="5230536" cy="7694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过去</a:t>
            </a:r>
            <a:r>
              <a:rPr kumimoji="0" lang="zh-CN" alt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影响</a:t>
            </a:r>
            <a:r>
              <a:rPr kumimoji="0" lang="zh-CN" alt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现在</a:t>
            </a:r>
            <a:endParaRPr kumimoji="0" lang="en-US" altLang="zh-CN" sz="4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7786" y="1877306"/>
            <a:ext cx="5052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I can’t find my pen. I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have lost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it.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C10B4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0" name="Oval 28"/>
          <p:cNvSpPr>
            <a:spLocks noChangeArrowheads="1"/>
          </p:cNvSpPr>
          <p:nvPr/>
        </p:nvSpPr>
        <p:spPr bwMode="auto">
          <a:xfrm>
            <a:off x="5813728" y="1903731"/>
            <a:ext cx="719137" cy="5048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8697805" y="2343038"/>
            <a:ext cx="719137" cy="5048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27785" y="2293494"/>
            <a:ext cx="429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Have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finished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 it yet ?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663" y="3030133"/>
            <a:ext cx="3595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表示从过去某一时刻开始一直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持续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到现在的动作或状态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和表示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延续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的时间状语连用。表示持续动作或状态的动词多是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延续性动词。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79" y="2944935"/>
            <a:ext cx="5192735" cy="2308324"/>
          </a:xfrm>
          <a:prstGeom prst="rect">
            <a:avLst/>
          </a:prstGeom>
          <a:pattFill prst="pct5">
            <a:fgClr>
              <a:schemeClr val="accent3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 过去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 持续</a:t>
            </a:r>
            <a:endParaRPr kumimoji="0" lang="en-US" altLang="zh-CN" sz="48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 到现在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6851" y="3124752"/>
            <a:ext cx="4764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has worked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here for a year.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76121" y="3861048"/>
            <a:ext cx="7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8723078" y="3113639"/>
            <a:ext cx="1656184" cy="5048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70813" y="4013162"/>
            <a:ext cx="597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I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have taught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in this school since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2" charset="0"/>
                <a:ea typeface="华文楷体" panose="02010600040101010101" pitchFamily="2" charset="-122"/>
                <a:cs typeface="Times New Roman" panose="02020603050405020304" pitchFamily="2" charset="0"/>
              </a:rPr>
              <a:t>1999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 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9755705" y="4019307"/>
            <a:ext cx="1998329" cy="5048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447" y="5588930"/>
            <a:ext cx="524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have/has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been to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曾经去过，回来了）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Candara" panose="020E0502030303020204"/>
                <a:ea typeface="华文楷体" panose="02010600040101010101" pitchFamily="2" charset="-122"/>
              </a:rPr>
              <a:t>have/h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as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gone to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（去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</a:rPr>
              <a:t>里，没回来）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924" y="5410398"/>
            <a:ext cx="5194606" cy="11079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两“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去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”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76650" y="1256321"/>
            <a:ext cx="3370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时间状语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0" name="Oval 28"/>
          <p:cNvSpPr>
            <a:spLocks noChangeArrowheads="1"/>
          </p:cNvSpPr>
          <p:nvPr/>
        </p:nvSpPr>
        <p:spPr bwMode="auto">
          <a:xfrm>
            <a:off x="9156341" y="5492795"/>
            <a:ext cx="1887480" cy="5048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2" name="Oval 28"/>
          <p:cNvSpPr>
            <a:spLocks noChangeArrowheads="1"/>
          </p:cNvSpPr>
          <p:nvPr/>
        </p:nvSpPr>
        <p:spPr bwMode="auto">
          <a:xfrm>
            <a:off x="6342784" y="6042743"/>
            <a:ext cx="1513954" cy="504825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7344" y="5503717"/>
            <a:ext cx="585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has been to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Beijing many times.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5523" y="6024348"/>
            <a:ext cx="6128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She isn’t here. She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has gone to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Beijing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C10B4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.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C10B4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52445" y="1976978"/>
            <a:ext cx="6858108" cy="480131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already; yet;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ever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;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 never;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just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;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before;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since;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for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how long; 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in the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l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ast/past few years;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three times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  <a:p>
            <a:pPr lvl="0"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 far;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up to now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（到目前为止）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27072" y="693975"/>
            <a:ext cx="8453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构成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：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/>
                <a:ea typeface="华文楷体" panose="02010600040101010101" pitchFamily="2" charset="-122"/>
                <a:cs typeface="+mn-cs"/>
              </a:rPr>
              <a:t>have/has +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动词的过去分词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7" grpId="0"/>
      <p:bldP spid="20" grpId="0" animBg="1"/>
      <p:bldP spid="22" grpId="0" animBg="1"/>
      <p:bldP spid="23" grpId="0"/>
      <p:bldP spid="24" grpId="0"/>
      <p:bldP spid="25" grpId="0" animBg="1"/>
      <p:bldP spid="26" grpId="0"/>
      <p:bldP spid="28" grpId="0" animBg="1"/>
      <p:bldP spid="29" grpId="0"/>
      <p:bldP spid="31" grpId="0" animBg="1"/>
      <p:bldP spid="32" grpId="0"/>
      <p:bldP spid="33" grpId="0" animBg="1"/>
      <p:bldP spid="34" grpId="0"/>
      <p:bldP spid="40" grpId="0" animBg="1"/>
      <p:bldP spid="42" grpId="0" animBg="1"/>
      <p:bldP spid="7" grpId="0"/>
      <p:bldP spid="8" grpId="0"/>
      <p:bldP spid="13" grpId="0" animBg="1"/>
    </p:bld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2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2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2F2F2"/>
        </a:accent5>
        <a:accent6>
          <a:srgbClr val="727272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2F2F2"/>
        </a:accent5>
        <a:accent6>
          <a:srgbClr val="727272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8111</Words>
  <Application>WPS 演示</Application>
  <PresentationFormat>宽屏</PresentationFormat>
  <Paragraphs>558</Paragraphs>
  <Slides>33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33</vt:i4>
      </vt:variant>
    </vt:vector>
  </HeadingPairs>
  <TitlesOfParts>
    <vt:vector size="67" baseType="lpstr">
      <vt:lpstr>Arial</vt:lpstr>
      <vt:lpstr>宋体</vt:lpstr>
      <vt:lpstr>Wingdings</vt:lpstr>
      <vt:lpstr>Trebuchet MS</vt:lpstr>
      <vt:lpstr>华文新魏</vt:lpstr>
      <vt:lpstr>Wingdings 3</vt:lpstr>
      <vt:lpstr>Arial</vt:lpstr>
      <vt:lpstr>Tahoma</vt:lpstr>
      <vt:lpstr>Times New Roman</vt:lpstr>
      <vt:lpstr>Symbol</vt:lpstr>
      <vt:lpstr>黑体</vt:lpstr>
      <vt:lpstr>楷体_GB2312</vt:lpstr>
      <vt:lpstr>华文隶书</vt:lpstr>
      <vt:lpstr>Calibri</vt:lpstr>
      <vt:lpstr>Candara</vt:lpstr>
      <vt:lpstr>华文楷体</vt:lpstr>
      <vt:lpstr>Tahoma</vt:lpstr>
      <vt:lpstr>Times New Roman</vt:lpstr>
      <vt:lpstr>微软雅黑</vt:lpstr>
      <vt:lpstr>Arial Unicode MS</vt:lpstr>
      <vt:lpstr>等线</vt:lpstr>
      <vt:lpstr>Harlow Solid Italic</vt:lpstr>
      <vt:lpstr>Calibri</vt:lpstr>
      <vt:lpstr>Office 主题</vt:lpstr>
      <vt:lpstr>自定义设计方案</vt:lpstr>
      <vt:lpstr>2_平面</vt:lpstr>
      <vt:lpstr>1_平面</vt:lpstr>
      <vt:lpstr>Blends</vt:lpstr>
      <vt:lpstr>1_Blends</vt:lpstr>
      <vt:lpstr>波形</vt:lpstr>
      <vt:lpstr>1_Office 主题</vt:lpstr>
      <vt:lpstr>默认设计模板</vt:lpstr>
      <vt:lpstr>1_波形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DEEQ</dc:creator>
  <cp:lastModifiedBy>张贤</cp:lastModifiedBy>
  <cp:revision>353</cp:revision>
  <dcterms:created xsi:type="dcterms:W3CDTF">2020-03-06T00:11:00Z</dcterms:created>
  <dcterms:modified xsi:type="dcterms:W3CDTF">2020-03-15T12:28:41Z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